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handoutMasterIdLst>
    <p:handoutMasterId r:id="rId14"/>
  </p:handoutMasterIdLst>
  <p:sldIdLst>
    <p:sldId id="256" r:id="rId2"/>
    <p:sldId id="257" r:id="rId3"/>
    <p:sldId id="258" r:id="rId4"/>
    <p:sldId id="259" r:id="rId5"/>
    <p:sldId id="267" r:id="rId6"/>
    <p:sldId id="269" r:id="rId7"/>
    <p:sldId id="260" r:id="rId8"/>
    <p:sldId id="266" r:id="rId9"/>
    <p:sldId id="262" r:id="rId10"/>
    <p:sldId id="263" r:id="rId11"/>
    <p:sldId id="264" r:id="rId12"/>
    <p:sldId id="265"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23" autoAdjust="0"/>
    <p:restoredTop sz="94660"/>
  </p:normalViewPr>
  <p:slideViewPr>
    <p:cSldViewPr>
      <p:cViewPr varScale="1">
        <p:scale>
          <a:sx n="70" d="100"/>
          <a:sy n="70" d="100"/>
        </p:scale>
        <p:origin x="-93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6A773CD1-253A-4F4A-B67F-C1FB35AC3E2E}" type="datetimeFigureOut">
              <a:rPr lang="en-US" smtClean="0"/>
              <a:pPr/>
              <a:t>2/2/2012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DB31EA0A-394A-4C54-80F9-E23D0AF0587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6"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90"/>
          <p:cNvGrpSpPr>
            <a:grpSpLocks/>
          </p:cNvGrpSpPr>
          <p:nvPr/>
        </p:nvGrpSpPr>
        <p:grpSpPr bwMode="auto">
          <a:xfrm>
            <a:off x="4765" y="5589626"/>
            <a:ext cx="5067302" cy="1268398"/>
            <a:chOff x="16865" y="4817936"/>
            <a:chExt cx="5067302" cy="1268398"/>
          </a:xfrm>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
        <p:nvSpPr>
          <p:cNvPr id="2" name="図形 1"/>
          <p:cNvSpPr>
            <a:spLocks noGrp="1"/>
          </p:cNvSpPr>
          <p:nvPr>
            <p:ph type="ctrTitle"/>
          </p:nvPr>
        </p:nvSpPr>
        <p:spPr>
          <a:xfrm>
            <a:off x="642910" y="2214554"/>
            <a:ext cx="7772400" cy="1470025"/>
          </a:xfrm>
        </p:spPr>
        <p:txBody>
          <a:bodyPr/>
          <a:lstStyle/>
          <a:p>
            <a:r>
              <a:rPr kumimoji="1" lang="en-US" altLang="ja-JP" smtClean="0"/>
              <a:t>Click to edit Master title style</a:t>
            </a:r>
            <a:endParaRPr kumimoji="1" lang="ja-JP" altLang="en-US"/>
          </a:p>
        </p:txBody>
      </p:sp>
      <p:sp>
        <p:nvSpPr>
          <p:cNvPr id="8" name="図形 7"/>
          <p:cNvSpPr>
            <a:spLocks noGrp="1"/>
          </p:cNvSpPr>
          <p:nvPr>
            <p:ph type="subTitle" idx="1"/>
          </p:nvPr>
        </p:nvSpPr>
        <p:spPr>
          <a:xfrm>
            <a:off x="642910" y="3699318"/>
            <a:ext cx="7772400" cy="900122"/>
          </a:xfrm>
        </p:spPr>
        <p:txBody>
          <a:bodyPr/>
          <a:lstStyle>
            <a:lvl1pPr marL="0" indent="0" algn="ctr">
              <a:buNone/>
              <a:defRPr baseline="0">
                <a:solidFill>
                  <a:schemeClr val="tx2">
                    <a:shade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dirty="0"/>
          </a:p>
        </p:txBody>
      </p:sp>
      <p:sp>
        <p:nvSpPr>
          <p:cNvPr id="12" name="図形 11"/>
          <p:cNvSpPr>
            <a:spLocks noGrp="1"/>
          </p:cNvSpPr>
          <p:nvPr>
            <p:ph type="dt" sz="half" idx="10"/>
          </p:nvPr>
        </p:nvSpPr>
        <p:spPr>
          <a:xfrm>
            <a:off x="4471200" y="6492874"/>
            <a:ext cx="1530000" cy="365125"/>
          </a:xfrm>
        </p:spPr>
        <p:txBody>
          <a:bodyPr/>
          <a:lstStyle/>
          <a:p>
            <a:fld id="{C77EABB3-DD72-4790-915F-EAB4E66A2954}" type="datetimeFigureOut">
              <a:rPr lang="en-US" smtClean="0"/>
              <a:pPr/>
              <a:t>2/2/2012</a:t>
            </a:fld>
            <a:endParaRPr lang="en-US"/>
          </a:p>
        </p:txBody>
      </p:sp>
      <p:sp>
        <p:nvSpPr>
          <p:cNvPr id="11" name="図形 10"/>
          <p:cNvSpPr>
            <a:spLocks noGrp="1"/>
          </p:cNvSpPr>
          <p:nvPr>
            <p:ph type="ftr" sz="quarter" idx="11"/>
          </p:nvPr>
        </p:nvSpPr>
        <p:spPr>
          <a:xfrm>
            <a:off x="6048000" y="6492875"/>
            <a:ext cx="2394000" cy="365125"/>
          </a:xfrm>
        </p:spPr>
        <p:txBody>
          <a:bodyPr/>
          <a:lstStyle/>
          <a:p>
            <a:endParaRPr lang="en-US"/>
          </a:p>
        </p:txBody>
      </p:sp>
      <p:sp>
        <p:nvSpPr>
          <p:cNvPr id="18" name="図形 17"/>
          <p:cNvSpPr>
            <a:spLocks noGrp="1"/>
          </p:cNvSpPr>
          <p:nvPr>
            <p:ph type="sldNum" sz="quarter" idx="12"/>
          </p:nvPr>
        </p:nvSpPr>
        <p:spPr>
          <a:xfrm>
            <a:off x="8499632" y="6492875"/>
            <a:ext cx="644400" cy="365125"/>
          </a:xfrm>
        </p:spPr>
        <p:txBody>
          <a:bodyPr/>
          <a:lstStyle/>
          <a:p>
            <a:fld id="{706C335F-D2E9-4FD2-8DFA-9B5FF17D3F19}" type="slidenum">
              <a:rPr lang="en-US" smtClean="0"/>
              <a:pPr/>
              <a:t>‹#›</a:t>
            </a:fld>
            <a:endParaRPr lang="en-US"/>
          </a:p>
        </p:txBody>
      </p:sp>
      <p:sp>
        <p:nvSpPr>
          <p:cNvPr id="10" name="図形 9"/>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rgbClr val="FFFFFF">
              <a:alpha val="2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grpSp>
        <p:nvGrpSpPr>
          <p:cNvPr id="4" name="グループ化 12"/>
          <p:cNvGrpSpPr>
            <a:grpSpLocks/>
          </p:cNvGrpSpPr>
          <p:nvPr/>
        </p:nvGrpSpPr>
        <p:grpSpPr bwMode="auto">
          <a:xfrm>
            <a:off x="4000496" y="0"/>
            <a:ext cx="5143504" cy="2000240"/>
            <a:chOff x="2168" y="0"/>
            <a:chExt cx="3576" cy="1384"/>
          </a:xfrm>
        </p:grpSpPr>
        <p:sp>
          <p:nvSpPr>
            <p:cNvPr id="14" name="図形 13"/>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58" name="図形 57"/>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図形 1"/>
          <p:cNvSpPr>
            <a:spLocks noGrp="1"/>
          </p:cNvSpPr>
          <p:nvPr>
            <p:ph type="title"/>
          </p:nvPr>
        </p:nvSpPr>
        <p:spPr>
          <a:xfrm>
            <a:off x="457200" y="285728"/>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body" orient="vert" idx="1"/>
          </p:nvPr>
        </p:nvSpPr>
        <p:spPr>
          <a:xfrm>
            <a:off x="466696" y="1500178"/>
            <a:ext cx="8247600" cy="4857780"/>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a:p>
        </p:txBody>
      </p:sp>
      <p:sp>
        <p:nvSpPr>
          <p:cNvPr id="5" name="図形 4"/>
          <p:cNvSpPr>
            <a:spLocks noGrp="1"/>
          </p:cNvSpPr>
          <p:nvPr>
            <p:ph type="ftr" sz="quarter" idx="11"/>
          </p:nvPr>
        </p:nvSpPr>
        <p:spPr>
          <a:xfrm>
            <a:off x="6048000" y="6494400"/>
            <a:ext cx="2394000" cy="365125"/>
          </a:xfrm>
        </p:spPr>
        <p:txBody>
          <a:bodyPr/>
          <a:lstStyle/>
          <a:p>
            <a:endParaRPr lang="en-US"/>
          </a:p>
        </p:txBody>
      </p:sp>
      <p:sp>
        <p:nvSpPr>
          <p:cNvPr id="6" name="図形 5"/>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図形 1"/>
          <p:cNvSpPr>
            <a:spLocks noGrp="1"/>
          </p:cNvSpPr>
          <p:nvPr>
            <p:ph type="title" orient="vert"/>
          </p:nvPr>
        </p:nvSpPr>
        <p:spPr>
          <a:xfrm>
            <a:off x="6629400" y="274640"/>
            <a:ext cx="2057400" cy="6083318"/>
          </a:xfrm>
        </p:spPr>
        <p:txBody>
          <a:bodyPr vert="eaVert"/>
          <a:lstStyle/>
          <a:p>
            <a:r>
              <a:rPr kumimoji="1" lang="en-US" altLang="ja-JP" smtClean="0"/>
              <a:t>Click to edit Master title style</a:t>
            </a:r>
            <a:endParaRPr kumimoji="1" lang="ja-JP" altLang="en-US" dirty="0"/>
          </a:p>
        </p:txBody>
      </p:sp>
      <p:sp>
        <p:nvSpPr>
          <p:cNvPr id="3" name="図形 2"/>
          <p:cNvSpPr>
            <a:spLocks noGrp="1"/>
          </p:cNvSpPr>
          <p:nvPr>
            <p:ph type="body" orient="vert" idx="1"/>
          </p:nvPr>
        </p:nvSpPr>
        <p:spPr>
          <a:xfrm>
            <a:off x="457200" y="274639"/>
            <a:ext cx="6019800" cy="6083319"/>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図形 3"/>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a:p>
        </p:txBody>
      </p:sp>
      <p:sp>
        <p:nvSpPr>
          <p:cNvPr id="5" name="図形 4"/>
          <p:cNvSpPr>
            <a:spLocks noGrp="1"/>
          </p:cNvSpPr>
          <p:nvPr>
            <p:ph type="ftr" sz="quarter" idx="11"/>
          </p:nvPr>
        </p:nvSpPr>
        <p:spPr>
          <a:xfrm>
            <a:off x="6048000" y="6494400"/>
            <a:ext cx="2394000" cy="365125"/>
          </a:xfrm>
        </p:spPr>
        <p:txBody>
          <a:bodyPr/>
          <a:lstStyle/>
          <a:p>
            <a:endParaRPr lang="en-US"/>
          </a:p>
        </p:txBody>
      </p:sp>
      <p:sp>
        <p:nvSpPr>
          <p:cNvPr id="6" name="図形 5"/>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C77EABB3-DD72-4790-915F-EAB4E66A2954}"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C335F-D2E9-4FD2-8DFA-9B5FF17D3F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466696" y="1857370"/>
            <a:ext cx="8248708" cy="4429151"/>
          </a:xfrm>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p:txBody>
          <a:bodyPr/>
          <a:lstStyle/>
          <a:p>
            <a:fld id="{C77EABB3-DD72-4790-915F-EAB4E66A2954}" type="datetimeFigureOut">
              <a:rPr lang="en-US" smtClean="0"/>
              <a:pPr/>
              <a:t>2/2/2012</a:t>
            </a:fld>
            <a:endParaRPr lang="en-US"/>
          </a:p>
        </p:txBody>
      </p:sp>
      <p:sp>
        <p:nvSpPr>
          <p:cNvPr id="5" name="図形 4"/>
          <p:cNvSpPr>
            <a:spLocks noGrp="1"/>
          </p:cNvSpPr>
          <p:nvPr>
            <p:ph type="ftr" sz="quarter" idx="11"/>
          </p:nvPr>
        </p:nvSpPr>
        <p:spPr/>
        <p:txBody>
          <a:bodyPr/>
          <a:lstStyle/>
          <a:p>
            <a:endParaRPr lang="en-US"/>
          </a:p>
        </p:txBody>
      </p:sp>
      <p:sp>
        <p:nvSpPr>
          <p:cNvPr id="6" name="図形 5"/>
          <p:cNvSpPr>
            <a:spLocks noGrp="1"/>
          </p:cNvSpPr>
          <p:nvPr>
            <p:ph type="sldNum" sz="quarter" idx="12"/>
          </p:nvPr>
        </p:nvSpPr>
        <p:spPr/>
        <p:txBody>
          <a:bodyPr/>
          <a:lstStyle/>
          <a:p>
            <a:fld id="{706C335F-D2E9-4FD2-8DFA-9B5FF17D3F1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図形 1"/>
          <p:cNvSpPr>
            <a:spLocks noGrp="1"/>
          </p:cNvSpPr>
          <p:nvPr>
            <p:ph type="title"/>
          </p:nvPr>
        </p:nvSpPr>
        <p:spPr>
          <a:xfrm>
            <a:off x="828676" y="3357551"/>
            <a:ext cx="6815158"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828676" y="1857364"/>
            <a:ext cx="6815158" cy="1500187"/>
          </a:xfrm>
        </p:spPr>
        <p:txBody>
          <a:bodyPr anchor="b"/>
          <a:lstStyle>
            <a:lvl1pPr marL="0" indent="0">
              <a:buNone/>
              <a:defRPr sz="2000" baseline="0">
                <a:solidFill>
                  <a:schemeClr val="tx2">
                    <a:shade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a:p>
        </p:txBody>
      </p:sp>
      <p:sp>
        <p:nvSpPr>
          <p:cNvPr id="5" name="図形 4"/>
          <p:cNvSpPr>
            <a:spLocks noGrp="1"/>
          </p:cNvSpPr>
          <p:nvPr>
            <p:ph type="ftr" sz="quarter" idx="11"/>
          </p:nvPr>
        </p:nvSpPr>
        <p:spPr>
          <a:xfrm>
            <a:off x="6048000" y="6492874"/>
            <a:ext cx="2395534" cy="365125"/>
          </a:xfrm>
        </p:spPr>
        <p:txBody>
          <a:bodyPr/>
          <a:lstStyle/>
          <a:p>
            <a:endParaRPr lang="en-US"/>
          </a:p>
        </p:txBody>
      </p:sp>
      <p:sp>
        <p:nvSpPr>
          <p:cNvPr id="6" name="図形 5"/>
          <p:cNvSpPr>
            <a:spLocks noGrp="1"/>
          </p:cNvSpPr>
          <p:nvPr>
            <p:ph type="sldNum" sz="quarter" idx="12"/>
          </p:nvPr>
        </p:nvSpPr>
        <p:spPr>
          <a:xfrm>
            <a:off x="8499600" y="6492875"/>
            <a:ext cx="644400" cy="365125"/>
          </a:xfrm>
        </p:spPr>
        <p:txBody>
          <a:bodyPr/>
          <a:lstStyle/>
          <a:p>
            <a:fld id="{706C335F-D2E9-4FD2-8DFA-9B5FF17D3F1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sz="half" idx="1"/>
          </p:nvPr>
        </p:nvSpPr>
        <p:spPr>
          <a:xfrm>
            <a:off x="457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sz="half" idx="2"/>
          </p:nvPr>
        </p:nvSpPr>
        <p:spPr>
          <a:xfrm>
            <a:off x="4648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5" name="図形 4"/>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a:p>
        </p:txBody>
      </p:sp>
      <p:sp>
        <p:nvSpPr>
          <p:cNvPr id="6" name="図形 5"/>
          <p:cNvSpPr>
            <a:spLocks noGrp="1"/>
          </p:cNvSpPr>
          <p:nvPr>
            <p:ph type="ftr" sz="quarter" idx="11"/>
          </p:nvPr>
        </p:nvSpPr>
        <p:spPr>
          <a:xfrm>
            <a:off x="6048000" y="6494400"/>
            <a:ext cx="2395534" cy="365125"/>
          </a:xfrm>
        </p:spPr>
        <p:txBody>
          <a:bodyPr/>
          <a:lstStyle/>
          <a:p>
            <a:endParaRPr lang="en-US"/>
          </a:p>
        </p:txBody>
      </p:sp>
      <p:sp>
        <p:nvSpPr>
          <p:cNvPr id="7" name="図形 6"/>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3" name="正方形/長方形 12"/>
          <p:cNvSpPr/>
          <p:nvPr/>
        </p:nvSpPr>
        <p:spPr>
          <a:xfrm>
            <a:off x="0"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図形 1"/>
          <p:cNvSpPr>
            <a:spLocks noGrp="1"/>
          </p:cNvSpPr>
          <p:nvPr>
            <p:ph type="title"/>
          </p:nvPr>
        </p:nvSpPr>
        <p:spPr>
          <a:xfrm>
            <a:off x="457200" y="428604"/>
            <a:ext cx="8229600" cy="1143000"/>
          </a:xfrm>
        </p:spPr>
        <p:txBody>
          <a:bodyPr/>
          <a:lstStyle>
            <a:lvl1pPr>
              <a:defRPr/>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457200" y="13207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sz="half" idx="2"/>
          </p:nvPr>
        </p:nvSpPr>
        <p:spPr>
          <a:xfrm>
            <a:off x="457200" y="1960561"/>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図形 4"/>
          <p:cNvSpPr>
            <a:spLocks noGrp="1"/>
          </p:cNvSpPr>
          <p:nvPr>
            <p:ph type="body" sz="quarter" idx="3"/>
          </p:nvPr>
        </p:nvSpPr>
        <p:spPr>
          <a:xfrm>
            <a:off x="4645025" y="1320799"/>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a:p>
        </p:txBody>
      </p:sp>
      <p:sp>
        <p:nvSpPr>
          <p:cNvPr id="6" name="図形 5"/>
          <p:cNvSpPr>
            <a:spLocks noGrp="1"/>
          </p:cNvSpPr>
          <p:nvPr>
            <p:ph sz="quarter" idx="4"/>
          </p:nvPr>
        </p:nvSpPr>
        <p:spPr>
          <a:xfrm>
            <a:off x="4645025" y="1960561"/>
            <a:ext cx="4039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図形 6"/>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a:p>
        </p:txBody>
      </p:sp>
      <p:sp>
        <p:nvSpPr>
          <p:cNvPr id="8" name="図形 7"/>
          <p:cNvSpPr>
            <a:spLocks noGrp="1"/>
          </p:cNvSpPr>
          <p:nvPr>
            <p:ph type="ftr" sz="quarter" idx="11"/>
          </p:nvPr>
        </p:nvSpPr>
        <p:spPr>
          <a:xfrm>
            <a:off x="6048000" y="6494400"/>
            <a:ext cx="2394000" cy="365125"/>
          </a:xfrm>
        </p:spPr>
        <p:txBody>
          <a:bodyPr/>
          <a:lstStyle/>
          <a:p>
            <a:endParaRPr lang="en-US"/>
          </a:p>
        </p:txBody>
      </p:sp>
      <p:sp>
        <p:nvSpPr>
          <p:cNvPr id="9" name="図形 8"/>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a:p>
        </p:txBody>
      </p:sp>
      <p:grpSp>
        <p:nvGrpSpPr>
          <p:cNvPr id="10" name="グループ化 11"/>
          <p:cNvGrpSpPr>
            <a:grpSpLocks/>
          </p:cNvGrpSpPr>
          <p:nvPr/>
        </p:nvGrpSpPr>
        <p:grpSpPr bwMode="auto">
          <a:xfrm>
            <a:off x="4765" y="5589626"/>
            <a:ext cx="5067302" cy="1268398"/>
            <a:chOff x="16865" y="4817936"/>
            <a:chExt cx="5067302" cy="1268398"/>
          </a:xfrm>
        </p:grpSpPr>
        <p:sp>
          <p:nvSpPr>
            <p:cNvPr id="15" name="図形 14"/>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図形 17"/>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図形 1"/>
          <p:cNvSpPr>
            <a:spLocks noGrp="1"/>
          </p:cNvSpPr>
          <p:nvPr>
            <p:ph type="title"/>
          </p:nvPr>
        </p:nvSpPr>
        <p:spPr>
          <a:xfrm>
            <a:off x="528638" y="2501900"/>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dt" sz="half" idx="10"/>
          </p:nvPr>
        </p:nvSpPr>
        <p:spPr/>
        <p:txBody>
          <a:bodyPr/>
          <a:lstStyle/>
          <a:p>
            <a:fld id="{C77EABB3-DD72-4790-915F-EAB4E66A2954}" type="datetimeFigureOut">
              <a:rPr lang="en-US" smtClean="0"/>
              <a:pPr/>
              <a:t>2/2/2012</a:t>
            </a:fld>
            <a:endParaRPr lang="en-US"/>
          </a:p>
        </p:txBody>
      </p:sp>
      <p:sp>
        <p:nvSpPr>
          <p:cNvPr id="4" name="図形 3"/>
          <p:cNvSpPr>
            <a:spLocks noGrp="1"/>
          </p:cNvSpPr>
          <p:nvPr>
            <p:ph type="ftr" sz="quarter" idx="11"/>
          </p:nvPr>
        </p:nvSpPr>
        <p:spPr/>
        <p:txBody>
          <a:bodyPr/>
          <a:lstStyle/>
          <a:p>
            <a:endParaRPr lang="en-US"/>
          </a:p>
        </p:txBody>
      </p:sp>
      <p:sp>
        <p:nvSpPr>
          <p:cNvPr id="5" name="図形 4"/>
          <p:cNvSpPr>
            <a:spLocks noGrp="1"/>
          </p:cNvSpPr>
          <p:nvPr>
            <p:ph type="sldNum" sz="quarter" idx="12"/>
          </p:nvPr>
        </p:nvSpPr>
        <p:spPr/>
        <p:txBody>
          <a:bodyPr/>
          <a:lstStyle/>
          <a:p>
            <a:fld id="{706C335F-D2E9-4FD2-8DFA-9B5FF17D3F1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図形 1"/>
          <p:cNvSpPr>
            <a:spLocks noGrp="1"/>
          </p:cNvSpPr>
          <p:nvPr>
            <p:ph type="dt" sz="half" idx="10"/>
          </p:nvPr>
        </p:nvSpPr>
        <p:spPr/>
        <p:txBody>
          <a:bodyPr/>
          <a:lstStyle/>
          <a:p>
            <a:fld id="{C77EABB3-DD72-4790-915F-EAB4E66A2954}" type="datetimeFigureOut">
              <a:rPr lang="en-US" smtClean="0"/>
              <a:pPr/>
              <a:t>2/2/2012</a:t>
            </a:fld>
            <a:endParaRPr lang="en-US"/>
          </a:p>
        </p:txBody>
      </p:sp>
      <p:sp>
        <p:nvSpPr>
          <p:cNvPr id="3" name="図形 2"/>
          <p:cNvSpPr>
            <a:spLocks noGrp="1"/>
          </p:cNvSpPr>
          <p:nvPr>
            <p:ph type="ftr" sz="quarter" idx="11"/>
          </p:nvPr>
        </p:nvSpPr>
        <p:spPr/>
        <p:txBody>
          <a:bodyPr/>
          <a:lstStyle/>
          <a:p>
            <a:endParaRPr lang="en-US"/>
          </a:p>
        </p:txBody>
      </p:sp>
      <p:sp>
        <p:nvSpPr>
          <p:cNvPr id="4" name="図形 3"/>
          <p:cNvSpPr>
            <a:spLocks noGrp="1"/>
          </p:cNvSpPr>
          <p:nvPr>
            <p:ph type="sldNum" sz="quarter" idx="12"/>
          </p:nvPr>
        </p:nvSpPr>
        <p:spPr/>
        <p:txBody>
          <a:bodyPr/>
          <a:lstStyle/>
          <a:p>
            <a:fld id="{706C335F-D2E9-4FD2-8DFA-9B5FF17D3F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図形 1"/>
          <p:cNvSpPr>
            <a:spLocks noGrp="1"/>
          </p:cNvSpPr>
          <p:nvPr>
            <p:ph type="title"/>
          </p:nvPr>
        </p:nvSpPr>
        <p:spPr>
          <a:xfrm>
            <a:off x="447647" y="785794"/>
            <a:ext cx="2767032"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3357554" y="785794"/>
            <a:ext cx="4572032" cy="56436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body" sz="half" idx="2"/>
          </p:nvPr>
        </p:nvSpPr>
        <p:spPr>
          <a:xfrm>
            <a:off x="457202" y="2000240"/>
            <a:ext cx="2767032" cy="44291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5" name="図形 4"/>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a:p>
        </p:txBody>
      </p:sp>
      <p:sp>
        <p:nvSpPr>
          <p:cNvPr id="6" name="図形 5"/>
          <p:cNvSpPr>
            <a:spLocks noGrp="1"/>
          </p:cNvSpPr>
          <p:nvPr>
            <p:ph type="ftr" sz="quarter" idx="11"/>
          </p:nvPr>
        </p:nvSpPr>
        <p:spPr>
          <a:xfrm>
            <a:off x="6048000" y="6494400"/>
            <a:ext cx="2394000" cy="365125"/>
          </a:xfrm>
        </p:spPr>
        <p:txBody>
          <a:bodyPr/>
          <a:lstStyle/>
          <a:p>
            <a:endParaRPr lang="en-US"/>
          </a:p>
        </p:txBody>
      </p:sp>
      <p:sp>
        <p:nvSpPr>
          <p:cNvPr id="7" name="図形 6"/>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図形 8"/>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a:p>
        </p:txBody>
      </p:sp>
      <p:sp>
        <p:nvSpPr>
          <p:cNvPr id="10" name="図形 9"/>
          <p:cNvSpPr>
            <a:spLocks noGrp="1"/>
          </p:cNvSpPr>
          <p:nvPr>
            <p:ph type="ftr" sz="quarter" idx="11"/>
          </p:nvPr>
        </p:nvSpPr>
        <p:spPr>
          <a:xfrm>
            <a:off x="6048000" y="6494400"/>
            <a:ext cx="2394000" cy="365125"/>
          </a:xfrm>
        </p:spPr>
        <p:txBody>
          <a:bodyPr/>
          <a:lstStyle/>
          <a:p>
            <a:endParaRPr lang="en-US"/>
          </a:p>
        </p:txBody>
      </p:sp>
      <p:sp>
        <p:nvSpPr>
          <p:cNvPr id="11" name="図形 10"/>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a:p>
        </p:txBody>
      </p:sp>
      <p:sp>
        <p:nvSpPr>
          <p:cNvPr id="2" name="図形 1"/>
          <p:cNvSpPr>
            <a:spLocks noGrp="1"/>
          </p:cNvSpPr>
          <p:nvPr>
            <p:ph type="title"/>
          </p:nvPr>
        </p:nvSpPr>
        <p:spPr>
          <a:xfrm>
            <a:off x="2214546" y="285728"/>
            <a:ext cx="4786346" cy="541338"/>
          </a:xfrm>
        </p:spPr>
        <p:txBody>
          <a:bodyPr anchor="b"/>
          <a:lstStyle>
            <a:lvl1pPr algn="ctr">
              <a:defRPr sz="2000" b="1"/>
            </a:lvl1pPr>
          </a:lstStyle>
          <a:p>
            <a:r>
              <a:rPr kumimoji="1" lang="en-US" altLang="ja-JP" smtClean="0"/>
              <a:t>Click to edit Master title style</a:t>
            </a:r>
            <a:endParaRPr kumimoji="1" lang="ja-JP" altLang="en-US" dirty="0"/>
          </a:p>
        </p:txBody>
      </p:sp>
      <p:sp useBgFill="1">
        <p:nvSpPr>
          <p:cNvPr id="3" name="図形 2"/>
          <p:cNvSpPr>
            <a:spLocks noGrp="1"/>
          </p:cNvSpPr>
          <p:nvPr>
            <p:ph type="pic" idx="1"/>
          </p:nvPr>
        </p:nvSpPr>
        <p:spPr>
          <a:xfrm>
            <a:off x="2433623" y="1142984"/>
            <a:ext cx="4357718" cy="3438395"/>
          </a:xfrm>
          <a:noFill/>
          <a:ln w="254000" cap="flat" cmpd="sng">
            <a:gradFill>
              <a:gsLst>
                <a:gs pos="0">
                  <a:schemeClr val="bg1"/>
                </a:gs>
                <a:gs pos="100000">
                  <a:schemeClr val="bg1">
                    <a:alpha val="50000"/>
                  </a:schemeClr>
                </a:gs>
              </a:gsLst>
              <a:lin ang="5400000" scaled="1"/>
            </a:gradFill>
            <a:prstDash val="solid"/>
            <a:beve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en-US" altLang="ja-JP" smtClean="0"/>
              <a:t>Click icon to add picture</a:t>
            </a:r>
            <a:endParaRPr kumimoji="1" lang="ja-JP" altLang="en-US" dirty="0"/>
          </a:p>
        </p:txBody>
      </p:sp>
      <p:sp>
        <p:nvSpPr>
          <p:cNvPr id="4" name="図形 3"/>
          <p:cNvSpPr>
            <a:spLocks noGrp="1"/>
          </p:cNvSpPr>
          <p:nvPr>
            <p:ph type="body" sz="half" idx="2"/>
          </p:nvPr>
        </p:nvSpPr>
        <p:spPr>
          <a:xfrm>
            <a:off x="1928794" y="4929199"/>
            <a:ext cx="5642016" cy="10414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図形 165"/>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chemeClr val="bg2">
              <a:lumMod val="20000"/>
              <a:lumOff val="80000"/>
              <a:alpha val="2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正方形/長方形 17"/>
          <p:cNvSpPr>
            <a:spLocks noGrp="1"/>
          </p:cNvSpPr>
          <p:nvPr>
            <p:ph type="body" idx="1"/>
          </p:nvPr>
        </p:nvSpPr>
        <p:spPr>
          <a:xfrm>
            <a:off x="466696" y="1857370"/>
            <a:ext cx="8248708" cy="4500589"/>
          </a:xfrm>
          <a:prstGeom prst="rect">
            <a:avLst/>
          </a:prstGeom>
        </p:spPr>
        <p:txBody>
          <a:bodyPr vert="horz" rtlCol="0">
            <a:normAutofit/>
          </a:bodyPr>
          <a:lstStyle/>
          <a:p>
            <a:pPr lvl="0"/>
            <a:r>
              <a:rPr kumimoji="1" lang="ja-JP" altLang="en-US" dirty="0" smtClean="0"/>
              <a:t>マスタ テキストの書式設定</a:t>
            </a:r>
            <a:endParaRPr lang="ja-JP" dirty="0"/>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p>
          <a:p>
            <a:pPr lvl="5"/>
            <a:r>
              <a:rPr kumimoji="1" lang="ja-JP" altLang="en-US" dirty="0" smtClean="0"/>
              <a:t>第</a:t>
            </a:r>
            <a:r>
              <a:rPr kumimoji="1" lang="en-US" altLang="ja-JP" dirty="0" smtClean="0"/>
              <a:t>6</a:t>
            </a:r>
            <a:r>
              <a:rPr kumimoji="1" lang="ja-JP" altLang="en-US" dirty="0" smtClean="0"/>
              <a:t>レベル</a:t>
            </a:r>
          </a:p>
          <a:p>
            <a:pPr lvl="6"/>
            <a:r>
              <a:rPr kumimoji="1" lang="ja-JP" altLang="en-US" dirty="0" smtClean="0"/>
              <a:t>第</a:t>
            </a:r>
            <a:r>
              <a:rPr kumimoji="1" lang="en-US" altLang="ja-JP" dirty="0" smtClean="0"/>
              <a:t>7</a:t>
            </a:r>
            <a:r>
              <a:rPr kumimoji="1" lang="ja-JP" altLang="en-US" dirty="0" smtClean="0"/>
              <a:t>レベル</a:t>
            </a:r>
          </a:p>
          <a:p>
            <a:pPr lvl="7"/>
            <a:r>
              <a:rPr kumimoji="1" lang="ja-JP" altLang="en-US" dirty="0" smtClean="0"/>
              <a:t>第</a:t>
            </a:r>
            <a:r>
              <a:rPr kumimoji="1" lang="en-US" altLang="ja-JP" dirty="0" smtClean="0"/>
              <a:t>8</a:t>
            </a:r>
            <a:r>
              <a:rPr kumimoji="1" lang="ja-JP" altLang="en-US" dirty="0" smtClean="0"/>
              <a:t>レベル</a:t>
            </a:r>
          </a:p>
          <a:p>
            <a:pPr lvl="8"/>
            <a:r>
              <a:rPr kumimoji="1" lang="ja-JP" altLang="en-US" dirty="0" smtClean="0"/>
              <a:t>第</a:t>
            </a:r>
            <a:r>
              <a:rPr kumimoji="1" lang="en-US" altLang="ja-JP" dirty="0" smtClean="0"/>
              <a:t>9</a:t>
            </a:r>
            <a:r>
              <a:rPr kumimoji="1" lang="ja-JP" altLang="en-US" dirty="0" smtClean="0"/>
              <a:t>レベル</a:t>
            </a:r>
          </a:p>
        </p:txBody>
      </p:sp>
      <p:sp>
        <p:nvSpPr>
          <p:cNvPr id="29" name="正方形/長方形 28"/>
          <p:cNvSpPr>
            <a:spLocks noGrp="1"/>
          </p:cNvSpPr>
          <p:nvPr>
            <p:ph type="dt" sz="half" idx="2"/>
          </p:nvPr>
        </p:nvSpPr>
        <p:spPr>
          <a:xfrm>
            <a:off x="4471958" y="6492899"/>
            <a:ext cx="1528802" cy="365125"/>
          </a:xfrm>
          <a:prstGeom prst="rect">
            <a:avLst/>
          </a:prstGeom>
        </p:spPr>
        <p:txBody>
          <a:bodyPr vert="horz" rtlCol="0" anchor="ctr"/>
          <a:lstStyle>
            <a:lvl1pPr algn="l">
              <a:defRPr sz="1200">
                <a:solidFill>
                  <a:srgbClr val="000000"/>
                </a:solidFill>
              </a:defRPr>
            </a:lvl1pPr>
          </a:lstStyle>
          <a:p>
            <a:fld id="{C77EABB3-DD72-4790-915F-EAB4E66A2954}" type="datetimeFigureOut">
              <a:rPr lang="en-US" smtClean="0"/>
              <a:pPr/>
              <a:t>2/2/2012</a:t>
            </a:fld>
            <a:endParaRPr lang="en-US"/>
          </a:p>
        </p:txBody>
      </p:sp>
      <p:sp>
        <p:nvSpPr>
          <p:cNvPr id="4" name="正方形/長方形 3"/>
          <p:cNvSpPr>
            <a:spLocks noGrp="1"/>
          </p:cNvSpPr>
          <p:nvPr>
            <p:ph type="ftr" sz="quarter" idx="3"/>
          </p:nvPr>
        </p:nvSpPr>
        <p:spPr>
          <a:xfrm>
            <a:off x="6048632" y="6492899"/>
            <a:ext cx="2395534" cy="365125"/>
          </a:xfrm>
          <a:prstGeom prst="rect">
            <a:avLst/>
          </a:prstGeom>
        </p:spPr>
        <p:txBody>
          <a:bodyPr vert="horz" rtlCol="0" anchor="ctr"/>
          <a:lstStyle>
            <a:lvl1pPr algn="ctr">
              <a:defRPr sz="1200">
                <a:solidFill>
                  <a:srgbClr val="000000"/>
                </a:solidFill>
              </a:defRPr>
            </a:lvl1pPr>
          </a:lstStyle>
          <a:p>
            <a:endParaRPr lang="en-US"/>
          </a:p>
        </p:txBody>
      </p:sp>
      <p:sp>
        <p:nvSpPr>
          <p:cNvPr id="10" name="正方形/長方形 9"/>
          <p:cNvSpPr>
            <a:spLocks noGrp="1"/>
          </p:cNvSpPr>
          <p:nvPr>
            <p:ph type="sldNum" sz="quarter" idx="4"/>
          </p:nvPr>
        </p:nvSpPr>
        <p:spPr>
          <a:xfrm>
            <a:off x="8501090" y="6492900"/>
            <a:ext cx="642942" cy="365125"/>
          </a:xfrm>
          <a:prstGeom prst="rect">
            <a:avLst/>
          </a:prstGeom>
        </p:spPr>
        <p:txBody>
          <a:bodyPr vert="horz" rtlCol="0" anchor="ctr"/>
          <a:lstStyle>
            <a:lvl1pPr algn="r">
              <a:defRPr sz="1200">
                <a:solidFill>
                  <a:srgbClr val="000000"/>
                </a:solidFill>
              </a:defRPr>
            </a:lvl1pPr>
          </a:lstStyle>
          <a:p>
            <a:fld id="{706C335F-D2E9-4FD2-8DFA-9B5FF17D3F19}" type="slidenum">
              <a:rPr lang="en-US" smtClean="0"/>
              <a:pPr/>
              <a:t>‹#›</a:t>
            </a:fld>
            <a:endParaRPr lang="en-US"/>
          </a:p>
        </p:txBody>
      </p:sp>
      <p:sp>
        <p:nvSpPr>
          <p:cNvPr id="186" name="正方形/長方形 185"/>
          <p:cNvSpPr>
            <a:spLocks noChangeArrowheads="1"/>
          </p:cNvSpPr>
          <p:nvPr/>
        </p:nvSpPr>
        <p:spPr bwMode="auto">
          <a:xfrm>
            <a:off x="8469297" y="5716564"/>
            <a:ext cx="0" cy="369332"/>
          </a:xfrm>
          <a:prstGeom prst="rect">
            <a:avLst/>
          </a:prstGeom>
          <a:solidFill>
            <a:srgbClr val="FFFFFF">
              <a:alpha val="25098"/>
            </a:srgbClr>
          </a:solidFill>
          <a:ln w="9525" cap="flat" cmpd="sng" algn="ctr">
            <a:noFill/>
            <a:prstDash val="solid"/>
            <a:miter lim="800000"/>
            <a:headEnd type="none" w="med" len="med"/>
            <a:tailEnd type="none" w="med" len="med"/>
          </a:ln>
          <a:effectLst/>
        </p:spPr>
        <p:txBody>
          <a:bodyPr vert="horz" wrap="square" lIns="0" tIns="0" rIns="0" bIns="0" anchor="t" compatLnSpc="1">
            <a:spAutoFit/>
          </a:bodyPr>
          <a:lstStyle/>
          <a:p>
            <a:pPr algn="l" fontAlgn="base">
              <a:spcBef>
                <a:spcPct val="0"/>
              </a:spcBef>
              <a:spcAft>
                <a:spcPct val="0"/>
              </a:spcAft>
            </a:pPr>
            <a:endParaRPr kumimoji="1" lang="ja-JP" altLang="ja-JP" sz="2400">
              <a:solidFill>
                <a:schemeClr val="tx1">
                  <a:alpha val="100000"/>
                </a:schemeClr>
              </a:solidFill>
              <a:latin typeface="Arial"/>
              <a:ea typeface="ＭＳ Ｐゴシック"/>
            </a:endParaRPr>
          </a:p>
        </p:txBody>
      </p:sp>
      <p:sp>
        <p:nvSpPr>
          <p:cNvPr id="22" name="正方形/長方形 21"/>
          <p:cNvSpPr>
            <a:spLocks noGrp="1"/>
          </p:cNvSpPr>
          <p:nvPr>
            <p:ph type="title"/>
          </p:nvPr>
        </p:nvSpPr>
        <p:spPr>
          <a:xfrm>
            <a:off x="457200" y="642918"/>
            <a:ext cx="8229600" cy="1143000"/>
          </a:xfrm>
          <a:prstGeom prst="rect">
            <a:avLst/>
          </a:prstGeom>
        </p:spPr>
        <p:txBody>
          <a:bodyPr vert="horz" rtlCol="0" anchor="ctr">
            <a:normAutofit/>
          </a:bodyPr>
          <a:lstStyle/>
          <a:p>
            <a:r>
              <a:rPr kumimoji="1" lang="ja-JP" altLang="en-US" dirty="0" smtClean="0"/>
              <a:t>マスタ タイトルの書式設定</a:t>
            </a:r>
            <a:endParaRPr kumimoji="1" lang="ja-JP" altLang="en-US" dirty="0"/>
          </a:p>
        </p:txBody>
      </p:sp>
      <p:grpSp>
        <p:nvGrpSpPr>
          <p:cNvPr id="2" name="グループ化 11"/>
          <p:cNvGrpSpPr>
            <a:grpSpLocks/>
          </p:cNvGrpSpPr>
          <p:nvPr/>
        </p:nvGrpSpPr>
        <p:grpSpPr bwMode="auto">
          <a:xfrm>
            <a:off x="4000496" y="0"/>
            <a:ext cx="5143504" cy="2000240"/>
            <a:chOff x="2168" y="0"/>
            <a:chExt cx="3576" cy="1384"/>
          </a:xfrm>
        </p:grpSpPr>
        <p:sp>
          <p:nvSpPr>
            <p:cNvPr id="13" name="図形 12"/>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 name="図形 13"/>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82" name="図形 81"/>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0" name="図形 89"/>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grpSp>
        <p:nvGrpSpPr>
          <p:cNvPr id="3" name="グループ化 90"/>
          <p:cNvGrpSpPr>
            <a:grpSpLocks/>
          </p:cNvGrpSpPr>
          <p:nvPr/>
        </p:nvGrpSpPr>
        <p:grpSpPr bwMode="auto">
          <a:xfrm>
            <a:off x="4765" y="5589626"/>
            <a:ext cx="5067302" cy="1268398"/>
            <a:chOff x="16865" y="4817936"/>
            <a:chExt cx="5067302" cy="1268398"/>
          </a:xfrm>
          <a:noFill/>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Lst>
  <p:txStyles>
    <p:titleStyle>
      <a:lvl1pPr algn="ctr" rtl="0" eaLnBrk="1" latinLnBrk="0" hangingPunct="1">
        <a:spcBef>
          <a:spcPct val="0"/>
        </a:spcBef>
        <a:buNone/>
        <a:defRPr kumimoji="1" sz="4400" baseline="0">
          <a:solidFill>
            <a:schemeClr val="tx2"/>
          </a:solidFill>
          <a:effectLst>
            <a:glow rad="101600">
              <a:schemeClr val="bg1">
                <a:alpha val="60000"/>
              </a:schemeClr>
            </a:glow>
          </a:effectLst>
          <a:latin typeface="+mj-lt"/>
          <a:ea typeface="+mj-ea"/>
          <a:cs typeface="+mj-cs"/>
        </a:defRPr>
      </a:lvl1pPr>
    </p:titleStyle>
    <p:bodyStyle>
      <a:lvl1pPr marL="342900" indent="-342900" algn="l" rtl="0" eaLnBrk="1" latinLnBrk="0" hangingPunct="1">
        <a:spcBef>
          <a:spcPct val="20000"/>
        </a:spcBef>
        <a:buClr>
          <a:schemeClr val="accent1">
            <a:shade val="75000"/>
          </a:schemeClr>
        </a:buClr>
        <a:buSzPct val="55000"/>
        <a:buFont typeface="Wingdings"/>
        <a:buChar char="p"/>
        <a:defRPr kumimoji="1" sz="3200" baseline="0">
          <a:solidFill>
            <a:schemeClr val="bg2">
              <a:lumMod val="25000"/>
            </a:schemeClr>
          </a:solidFill>
          <a:latin typeface="+mn-lt"/>
          <a:ea typeface="+mn-ea"/>
          <a:cs typeface="+mn-cs"/>
        </a:defRPr>
      </a:lvl1pPr>
      <a:lvl2pPr marL="742950" indent="-285750" algn="l" rtl="0" eaLnBrk="1" latinLnBrk="0" hangingPunct="1">
        <a:spcBef>
          <a:spcPct val="20000"/>
        </a:spcBef>
        <a:buClr>
          <a:schemeClr val="accent2"/>
        </a:buClr>
        <a:buSzPct val="50000"/>
        <a:buFont typeface="Wingdings"/>
        <a:buChar char="n"/>
        <a:defRPr kumimoji="1" sz="2800" baseline="0">
          <a:solidFill>
            <a:schemeClr val="bg2">
              <a:lumMod val="25000"/>
            </a:schemeClr>
          </a:solidFill>
          <a:latin typeface="+mn-lt"/>
          <a:ea typeface="+mn-ea"/>
          <a:cs typeface="+mn-cs"/>
        </a:defRPr>
      </a:lvl2pPr>
      <a:lvl3pPr marL="1143000" indent="-228600" algn="l" rtl="0" eaLnBrk="1" latinLnBrk="0" hangingPunct="1">
        <a:spcBef>
          <a:spcPct val="20000"/>
        </a:spcBef>
        <a:buClr>
          <a:schemeClr val="accent3"/>
        </a:buClr>
        <a:buSzPct val="48000"/>
        <a:buFont typeface="Wingdings"/>
        <a:buChar char="n"/>
        <a:defRPr kumimoji="1" sz="2400" baseline="0">
          <a:solidFill>
            <a:schemeClr val="bg2">
              <a:lumMod val="25000"/>
            </a:schemeClr>
          </a:solidFill>
          <a:latin typeface="+mn-lt"/>
          <a:ea typeface="+mn-ea"/>
          <a:cs typeface="+mn-cs"/>
        </a:defRPr>
      </a:lvl3pPr>
      <a:lvl4pPr marL="1600200" indent="-228600" algn="l" rtl="0" eaLnBrk="1" latinLnBrk="0" hangingPunct="1">
        <a:spcBef>
          <a:spcPct val="20000"/>
        </a:spcBef>
        <a:buClr>
          <a:schemeClr val="accent4"/>
        </a:buClr>
        <a:buSzPct val="45000"/>
        <a:buFont typeface="Wingdings"/>
        <a:buChar char="n"/>
        <a:defRPr kumimoji="1" sz="2000" baseline="0">
          <a:solidFill>
            <a:schemeClr val="bg2">
              <a:lumMod val="25000"/>
            </a:schemeClr>
          </a:solidFill>
          <a:latin typeface="+mn-lt"/>
          <a:ea typeface="+mn-ea"/>
          <a:cs typeface="+mn-cs"/>
        </a:defRPr>
      </a:lvl4pPr>
      <a:lvl5pPr marL="2057400" indent="-228600" algn="l" rtl="0" eaLnBrk="1" latinLnBrk="0" hangingPunct="1">
        <a:spcBef>
          <a:spcPct val="20000"/>
        </a:spcBef>
        <a:buClr>
          <a:schemeClr val="accent5"/>
        </a:buClr>
        <a:buSzPct val="40000"/>
        <a:buFont typeface="Wingdings"/>
        <a:buChar char="n"/>
        <a:defRPr kumimoji="1" sz="2000" baseline="0">
          <a:solidFill>
            <a:schemeClr val="bg2">
              <a:lumMod val="25000"/>
            </a:schemeClr>
          </a:solidFill>
          <a:latin typeface="+mn-lt"/>
          <a:ea typeface="+mn-ea"/>
          <a:cs typeface="+mn-cs"/>
        </a:defRPr>
      </a:lvl5pPr>
      <a:lvl6pPr marL="25146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6pPr>
      <a:lvl7pPr marL="29718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7pPr>
      <a:lvl8pPr marL="34290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8pPr>
      <a:lvl9pPr marL="38862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9pPr>
    </p:bodyStyle>
    <p:otherStyle>
      <a:lvl1pPr marL="0" algn="l" rtl="0" eaLnBrk="1" hangingPunct="1">
        <a:defRPr kumimoji="1">
          <a:solidFill>
            <a:schemeClr val="tx1"/>
          </a:solidFill>
          <a:latin typeface="+mn-lt"/>
          <a:ea typeface="+mn-ea"/>
          <a:cs typeface="+mn-cs"/>
        </a:defRPr>
      </a:lvl1pPr>
      <a:lvl2pPr marL="457200" algn="l" rtl="0" eaLnBrk="1" hangingPunct="1">
        <a:defRPr kumimoji="1">
          <a:solidFill>
            <a:schemeClr val="tx1"/>
          </a:solidFill>
          <a:latin typeface="+mn-lt"/>
          <a:ea typeface="+mn-ea"/>
          <a:cs typeface="+mn-cs"/>
        </a:defRPr>
      </a:lvl2pPr>
      <a:lvl3pPr marL="914400" algn="l" rtl="0" eaLnBrk="1" hangingPunct="1">
        <a:defRPr kumimoji="1">
          <a:solidFill>
            <a:schemeClr val="tx1"/>
          </a:solidFill>
          <a:latin typeface="+mn-lt"/>
          <a:ea typeface="+mn-ea"/>
          <a:cs typeface="+mn-cs"/>
        </a:defRPr>
      </a:lvl3pPr>
      <a:lvl4pPr marL="1371600" algn="l" rtl="0" eaLnBrk="1" hangingPunct="1">
        <a:defRPr kumimoji="1">
          <a:solidFill>
            <a:schemeClr val="tx1"/>
          </a:solidFill>
          <a:latin typeface="+mn-lt"/>
          <a:ea typeface="+mn-ea"/>
          <a:cs typeface="+mn-cs"/>
        </a:defRPr>
      </a:lvl4pPr>
      <a:lvl5pPr marL="1828800" algn="l" rtl="0" eaLnBrk="1" hangingPunct="1">
        <a:defRPr kumimoji="1">
          <a:solidFill>
            <a:schemeClr val="tx1"/>
          </a:solidFill>
          <a:latin typeface="+mn-lt"/>
          <a:ea typeface="+mn-ea"/>
          <a:cs typeface="+mn-cs"/>
        </a:defRPr>
      </a:lvl5pPr>
      <a:lvl6pPr marL="2286000" algn="l" rtl="0" eaLnBrk="1" hangingPunct="1">
        <a:defRPr kumimoji="1">
          <a:solidFill>
            <a:schemeClr val="tx1"/>
          </a:solidFill>
          <a:latin typeface="+mn-lt"/>
          <a:ea typeface="+mn-ea"/>
          <a:cs typeface="+mn-cs"/>
        </a:defRPr>
      </a:lvl6pPr>
      <a:lvl7pPr marL="2743200" algn="l" rtl="0" eaLnBrk="1" hangingPunct="1">
        <a:defRPr kumimoji="1">
          <a:solidFill>
            <a:schemeClr val="tx1"/>
          </a:solidFill>
          <a:latin typeface="+mn-lt"/>
          <a:ea typeface="+mn-ea"/>
          <a:cs typeface="+mn-cs"/>
        </a:defRPr>
      </a:lvl7pPr>
      <a:lvl8pPr marL="3200400" algn="l" rtl="0" eaLnBrk="1" hangingPunct="1">
        <a:defRPr kumimoji="1">
          <a:solidFill>
            <a:schemeClr val="tx1"/>
          </a:solidFill>
          <a:latin typeface="+mn-lt"/>
          <a:ea typeface="+mn-ea"/>
          <a:cs typeface="+mn-cs"/>
        </a:defRPr>
      </a:lvl8pPr>
      <a:lvl9pPr marL="3657600" algn="l" rtl="0" eaLnBrk="1"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676400"/>
            <a:ext cx="7848600" cy="3338512"/>
          </a:xfrm>
        </p:spPr>
        <p:txBody>
          <a:bodyPr>
            <a:noAutofit/>
          </a:bodyPr>
          <a:lstStyle/>
          <a:p>
            <a:pPr algn="r"/>
            <a:r>
              <a:rPr lang="en-US" sz="4800" b="1" dirty="0" smtClean="0"/>
              <a:t>ICZM-Best Practice Case Study in Western </a:t>
            </a:r>
            <a:r>
              <a:rPr lang="en-US" sz="4800" b="1" dirty="0" err="1" smtClean="0"/>
              <a:t>Zeelandic</a:t>
            </a:r>
            <a:r>
              <a:rPr lang="en-US" sz="4800" b="1" dirty="0" smtClean="0"/>
              <a:t>-Flanders</a:t>
            </a:r>
            <a:endParaRPr lang="en-US" sz="4800" dirty="0"/>
          </a:p>
        </p:txBody>
      </p:sp>
      <p:sp>
        <p:nvSpPr>
          <p:cNvPr id="3" name="Rectangle 2"/>
          <p:cNvSpPr/>
          <p:nvPr/>
        </p:nvSpPr>
        <p:spPr>
          <a:xfrm>
            <a:off x="0" y="6581001"/>
            <a:ext cx="9144000" cy="307777"/>
          </a:xfrm>
          <a:prstGeom prst="rect">
            <a:avLst/>
          </a:prstGeom>
        </p:spPr>
        <p:txBody>
          <a:bodyPr wrap="square">
            <a:spAutoFit/>
          </a:bodyPr>
          <a:lstStyle/>
          <a:p>
            <a:pPr algn="ctr"/>
            <a:r>
              <a:rPr lang="en-US" sz="1400" b="1" dirty="0" smtClean="0">
                <a:solidFill>
                  <a:schemeClr val="accent2">
                    <a:lumMod val="75000"/>
                  </a:schemeClr>
                </a:solidFill>
              </a:rPr>
              <a:t>Training Session on Essential Features of an Integrated Coastal Zone Planning  and </a:t>
            </a:r>
            <a:r>
              <a:rPr lang="en-US" sz="1400" b="1" dirty="0" smtClean="0">
                <a:solidFill>
                  <a:schemeClr val="accent2">
                    <a:lumMod val="75000"/>
                  </a:schemeClr>
                </a:solidFill>
              </a:rPr>
              <a:t>Management</a:t>
            </a:r>
            <a:endParaRPr lang="en-US"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1143000"/>
          </a:xfrm>
        </p:spPr>
        <p:txBody>
          <a:bodyPr>
            <a:normAutofit/>
          </a:bodyPr>
          <a:lstStyle/>
          <a:p>
            <a:r>
              <a:rPr lang="en-US" b="1" dirty="0" smtClean="0"/>
              <a:t>Project Evaluation</a:t>
            </a:r>
            <a:endParaRPr lang="en-US" b="1" dirty="0"/>
          </a:p>
        </p:txBody>
      </p:sp>
      <p:sp>
        <p:nvSpPr>
          <p:cNvPr id="7" name="Content Placeholder 6"/>
          <p:cNvSpPr>
            <a:spLocks noGrp="1"/>
          </p:cNvSpPr>
          <p:nvPr>
            <p:ph idx="1"/>
          </p:nvPr>
        </p:nvSpPr>
        <p:spPr>
          <a:xfrm>
            <a:off x="0" y="600049"/>
            <a:ext cx="9144000" cy="4429151"/>
          </a:xfrm>
        </p:spPr>
        <p:txBody>
          <a:bodyPr>
            <a:noAutofit/>
          </a:bodyPr>
          <a:lstStyle/>
          <a:p>
            <a:pPr marL="463550" indent="-463550"/>
            <a:r>
              <a:rPr lang="en-US" sz="2800" b="1" u="sng" dirty="0" smtClean="0"/>
              <a:t>OPPORTUNITY</a:t>
            </a:r>
          </a:p>
          <a:p>
            <a:pPr marL="463550" indent="-463550"/>
            <a:endParaRPr lang="en-US" sz="2800" b="1" u="sng" dirty="0" smtClean="0"/>
          </a:p>
          <a:p>
            <a:pPr marL="463550" lvl="1" indent="-354013"/>
            <a:r>
              <a:rPr lang="en-US" sz="2000" dirty="0" smtClean="0"/>
              <a:t>Integration of ICZM in coastal </a:t>
            </a:r>
            <a:r>
              <a:rPr lang="en-US" sz="2000" dirty="0" err="1" smtClean="0"/>
              <a:t>defence</a:t>
            </a:r>
            <a:r>
              <a:rPr lang="en-US" sz="2000" dirty="0" smtClean="0"/>
              <a:t> issues can provide a straight forward approach in order to execute management options.</a:t>
            </a:r>
          </a:p>
          <a:p>
            <a:pPr marL="463550" lvl="1" indent="-354013"/>
            <a:endParaRPr lang="en-US" sz="2000" dirty="0" smtClean="0"/>
          </a:p>
          <a:p>
            <a:pPr marL="463550" lvl="1" indent="-354013"/>
            <a:r>
              <a:rPr lang="en-US" sz="2000" dirty="0" err="1" smtClean="0"/>
              <a:t>Regionalisation</a:t>
            </a:r>
            <a:r>
              <a:rPr lang="en-US" sz="2000" dirty="0" smtClean="0"/>
              <a:t> of ICZM, that means giving responsibilities and leeway to the regions, can lead to a pushing forward of ICZM.</a:t>
            </a:r>
          </a:p>
          <a:p>
            <a:pPr marL="463550" lvl="1" indent="-354013"/>
            <a:endParaRPr lang="en-US" sz="2000" dirty="0" smtClean="0"/>
          </a:p>
          <a:p>
            <a:pPr marL="463550" lvl="1" indent="-354013"/>
            <a:r>
              <a:rPr lang="en-US" sz="2000" dirty="0" smtClean="0"/>
              <a:t>ICZM should constitute an overall vision for a region, but not a panacea for all problems. Under this umbrella, practical ICZM measures should be executed.</a:t>
            </a:r>
          </a:p>
          <a:p>
            <a:pPr marL="463550" lvl="1" indent="-354013"/>
            <a:endParaRPr lang="en-US" sz="2000" dirty="0" smtClean="0"/>
          </a:p>
          <a:p>
            <a:pPr marL="463550" lvl="1" indent="-354013"/>
            <a:r>
              <a:rPr lang="en-US" sz="2000" dirty="0" smtClean="0"/>
              <a:t>Executions of measures (especially eye catching showcases) are the most important tool to carry benefits of ICZM into the region.</a:t>
            </a:r>
          </a:p>
          <a:p>
            <a:pPr marL="863600" lvl="1" indent="-463550"/>
            <a:endParaRPr lang="en-US" dirty="0" smtClean="0"/>
          </a:p>
          <a:p>
            <a:pPr marL="863600" lvl="1" indent="-463550"/>
            <a:endParaRPr lang="en-US" dirty="0" smtClean="0"/>
          </a:p>
          <a:p>
            <a:pPr marL="863600" lvl="1" indent="-463550"/>
            <a:endParaRPr lang="en-US" dirty="0" smtClean="0"/>
          </a:p>
          <a:p>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1143000"/>
          </a:xfrm>
        </p:spPr>
        <p:txBody>
          <a:bodyPr>
            <a:normAutofit/>
          </a:bodyPr>
          <a:lstStyle/>
          <a:p>
            <a:r>
              <a:rPr lang="en-US" b="1" dirty="0" smtClean="0"/>
              <a:t>Project Evaluation</a:t>
            </a:r>
            <a:endParaRPr lang="en-US" b="1" dirty="0"/>
          </a:p>
        </p:txBody>
      </p:sp>
      <p:sp>
        <p:nvSpPr>
          <p:cNvPr id="7" name="Content Placeholder 6"/>
          <p:cNvSpPr>
            <a:spLocks noGrp="1"/>
          </p:cNvSpPr>
          <p:nvPr>
            <p:ph idx="1"/>
          </p:nvPr>
        </p:nvSpPr>
        <p:spPr>
          <a:xfrm>
            <a:off x="0" y="600049"/>
            <a:ext cx="9144000" cy="4429151"/>
          </a:xfrm>
        </p:spPr>
        <p:txBody>
          <a:bodyPr>
            <a:noAutofit/>
          </a:bodyPr>
          <a:lstStyle/>
          <a:p>
            <a:pPr marL="463550" indent="-463550"/>
            <a:r>
              <a:rPr lang="en-US" sz="2800" b="1" u="sng" dirty="0" smtClean="0"/>
              <a:t>THREATS</a:t>
            </a:r>
          </a:p>
          <a:p>
            <a:pPr marL="463550" indent="-463550"/>
            <a:endParaRPr lang="en-US" sz="2800" b="1" u="sng" dirty="0" smtClean="0"/>
          </a:p>
          <a:p>
            <a:pPr marL="463550" lvl="1" indent="-354013"/>
            <a:r>
              <a:rPr lang="en-US" sz="2000" dirty="0" smtClean="0"/>
              <a:t>By setting </a:t>
            </a:r>
            <a:r>
              <a:rPr lang="en-US" sz="2000" dirty="0" err="1" smtClean="0"/>
              <a:t>sectoral</a:t>
            </a:r>
            <a:r>
              <a:rPr lang="en-US" sz="2000" dirty="0" smtClean="0"/>
              <a:t> interests under the priority of coastal </a:t>
            </a:r>
            <a:r>
              <a:rPr lang="en-US" sz="2000" dirty="0" err="1" smtClean="0"/>
              <a:t>defence</a:t>
            </a:r>
            <a:r>
              <a:rPr lang="en-US" sz="2000" dirty="0" smtClean="0"/>
              <a:t>, integrative nature of ICZM is at risk.</a:t>
            </a:r>
          </a:p>
          <a:p>
            <a:pPr marL="463550" lvl="1" indent="-354013"/>
            <a:endParaRPr lang="en-US" sz="2000" dirty="0" smtClean="0"/>
          </a:p>
          <a:p>
            <a:pPr marL="463550" lvl="1" indent="-354013"/>
            <a:r>
              <a:rPr lang="en-US" sz="2000" dirty="0" smtClean="0"/>
              <a:t>Strong target-oriented approach holds the risk of being biased and therewith less integrative and/or participative.</a:t>
            </a:r>
          </a:p>
          <a:p>
            <a:pPr marL="463550" lvl="1" indent="-354013"/>
            <a:endParaRPr lang="en-US" sz="2000" dirty="0" smtClean="0"/>
          </a:p>
          <a:p>
            <a:pPr marL="463550" lvl="1" indent="-354013"/>
            <a:r>
              <a:rPr lang="en-US" sz="2000" dirty="0" smtClean="0"/>
              <a:t>Responsibility and leeway is not given to the region. Persons and administrations in power are not interested in pushing ICZM.</a:t>
            </a:r>
          </a:p>
          <a:p>
            <a:pPr marL="463550" lvl="1" indent="-354013"/>
            <a:endParaRPr lang="en-US" sz="2000" dirty="0" smtClean="0"/>
          </a:p>
          <a:p>
            <a:pPr marL="463550" lvl="1" indent="-354013"/>
            <a:r>
              <a:rPr lang="en-US" sz="2000" dirty="0" smtClean="0"/>
              <a:t>Funding for build-up of new structures (e.g. plans, office, and working place) is not available.</a:t>
            </a:r>
          </a:p>
          <a:p>
            <a:pPr marL="863600" lvl="1" indent="-463550"/>
            <a:endParaRPr lang="en-US" dirty="0" smtClean="0"/>
          </a:p>
          <a:p>
            <a:pPr marL="863600" lvl="1" indent="-463550"/>
            <a:endParaRPr lang="en-US" dirty="0" smtClean="0"/>
          </a:p>
          <a:p>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i="1" dirty="0" smtClean="0"/>
              <a:t>Thank You For Your Attention!</a:t>
            </a:r>
            <a:endParaRPr lang="en-US" b="1"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4572000"/>
          </a:xfrm>
          <a:noFill/>
          <a:ln>
            <a:noFill/>
          </a:ln>
        </p:spPr>
        <p:style>
          <a:lnRef idx="2">
            <a:schemeClr val="accent1"/>
          </a:lnRef>
          <a:fillRef idx="1">
            <a:schemeClr val="lt1"/>
          </a:fillRef>
          <a:effectRef idx="0">
            <a:schemeClr val="accent1"/>
          </a:effectRef>
          <a:fontRef idx="minor">
            <a:schemeClr val="dk1"/>
          </a:fontRef>
        </p:style>
        <p:txBody>
          <a:bodyPr>
            <a:noAutofit/>
          </a:bodyPr>
          <a:lstStyle/>
          <a:p>
            <a:pPr algn="just"/>
            <a:r>
              <a:rPr lang="en-US" sz="2400" b="1" dirty="0" smtClean="0"/>
              <a:t>Location:</a:t>
            </a:r>
          </a:p>
          <a:p>
            <a:pPr marL="858838" lvl="1" indent="-401638" algn="just">
              <a:spcBef>
                <a:spcPts val="0"/>
              </a:spcBef>
            </a:pPr>
            <a:r>
              <a:rPr lang="en-US" sz="2000" dirty="0" smtClean="0"/>
              <a:t>South of the Netherlands bordering Belgium</a:t>
            </a:r>
          </a:p>
          <a:p>
            <a:pPr marL="858838" lvl="1" indent="-401638" algn="just">
              <a:spcBef>
                <a:spcPts val="0"/>
              </a:spcBef>
            </a:pPr>
            <a:r>
              <a:rPr lang="en-US" sz="2000" dirty="0" smtClean="0"/>
              <a:t>Part of the estuary of river Rhine and </a:t>
            </a:r>
            <a:r>
              <a:rPr lang="en-US" sz="2000" dirty="0" err="1" smtClean="0"/>
              <a:t>Schelde</a:t>
            </a:r>
            <a:endParaRPr lang="en-US" sz="2000" dirty="0" smtClean="0"/>
          </a:p>
          <a:p>
            <a:pPr marL="858838" lvl="1" indent="-401638" algn="just">
              <a:spcBef>
                <a:spcPts val="0"/>
              </a:spcBef>
            </a:pPr>
            <a:r>
              <a:rPr lang="en-US" sz="2000" dirty="0" smtClean="0"/>
              <a:t>The coastal region divided into 2 different areas:</a:t>
            </a:r>
          </a:p>
          <a:p>
            <a:pPr marL="1258888" lvl="2" indent="-401638" algn="just">
              <a:spcBef>
                <a:spcPts val="0"/>
              </a:spcBef>
              <a:buNone/>
            </a:pPr>
            <a:r>
              <a:rPr lang="en-US" sz="1800" dirty="0" err="1" smtClean="0"/>
              <a:t>i</a:t>
            </a:r>
            <a:r>
              <a:rPr lang="en-US" sz="1800" dirty="0" smtClean="0"/>
              <a:t>. The north sea coast (from </a:t>
            </a:r>
            <a:r>
              <a:rPr lang="en-US" sz="1800" dirty="0" err="1" smtClean="0"/>
              <a:t>cadzand</a:t>
            </a:r>
            <a:r>
              <a:rPr lang="en-US" sz="1800" dirty="0" smtClean="0"/>
              <a:t> to </a:t>
            </a:r>
            <a:r>
              <a:rPr lang="en-US" sz="1800" dirty="0" err="1" smtClean="0"/>
              <a:t>breskens</a:t>
            </a:r>
            <a:r>
              <a:rPr lang="en-US" sz="1800" dirty="0" smtClean="0"/>
              <a:t>)</a:t>
            </a:r>
          </a:p>
          <a:p>
            <a:pPr marL="1258888" lvl="2" indent="-401638" algn="just">
              <a:spcBef>
                <a:spcPts val="0"/>
              </a:spcBef>
            </a:pPr>
            <a:r>
              <a:rPr lang="en-US" sz="1800" dirty="0" smtClean="0"/>
              <a:t>Characterized by beaches, dunes, nature reserves and recreation</a:t>
            </a:r>
          </a:p>
          <a:p>
            <a:pPr marL="1258888" lvl="2" indent="-401638" algn="just">
              <a:spcBef>
                <a:spcPts val="0"/>
              </a:spcBef>
              <a:buNone/>
            </a:pPr>
            <a:r>
              <a:rPr lang="en-US" sz="1800" dirty="0" smtClean="0"/>
              <a:t>ii. The </a:t>
            </a:r>
            <a:r>
              <a:rPr lang="en-US" sz="1800" dirty="0" err="1" smtClean="0"/>
              <a:t>westerschelde</a:t>
            </a:r>
            <a:r>
              <a:rPr lang="en-US" sz="1800" dirty="0" smtClean="0"/>
              <a:t> coast (from </a:t>
            </a:r>
            <a:r>
              <a:rPr lang="en-US" sz="1800" dirty="0" err="1" smtClean="0"/>
              <a:t>breskens</a:t>
            </a:r>
            <a:r>
              <a:rPr lang="en-US" sz="1800" dirty="0" smtClean="0"/>
              <a:t> to </a:t>
            </a:r>
            <a:r>
              <a:rPr lang="en-US" sz="1800" dirty="0" err="1" smtClean="0"/>
              <a:t>hoofdplaat</a:t>
            </a:r>
            <a:r>
              <a:rPr lang="en-US" sz="1800" dirty="0" smtClean="0"/>
              <a:t>)</a:t>
            </a:r>
          </a:p>
          <a:p>
            <a:pPr marL="1258888" lvl="2" indent="-401638" algn="just">
              <a:spcBef>
                <a:spcPts val="0"/>
              </a:spcBef>
            </a:pPr>
            <a:r>
              <a:rPr lang="en-US" sz="1800" dirty="0" smtClean="0"/>
              <a:t>Formed by dikes and agricultural land</a:t>
            </a:r>
          </a:p>
          <a:p>
            <a:pPr marL="858838" lvl="1" indent="-401638" algn="just">
              <a:spcBef>
                <a:spcPts val="0"/>
              </a:spcBef>
            </a:pPr>
            <a:r>
              <a:rPr lang="en-US" sz="2000" dirty="0" smtClean="0"/>
              <a:t>An intensive versus an extensive touristic area</a:t>
            </a:r>
          </a:p>
          <a:p>
            <a:pPr marL="858838" lvl="1" indent="-401638" algn="just">
              <a:spcBef>
                <a:spcPts val="0"/>
              </a:spcBef>
            </a:pPr>
            <a:endParaRPr lang="en-US" sz="2000" dirty="0" smtClean="0"/>
          </a:p>
          <a:p>
            <a:pPr marL="458788" indent="-401638" algn="just">
              <a:spcBef>
                <a:spcPts val="0"/>
              </a:spcBef>
            </a:pPr>
            <a:r>
              <a:rPr lang="en-US" sz="2400" b="1" dirty="0" smtClean="0"/>
              <a:t>Initial </a:t>
            </a:r>
            <a:r>
              <a:rPr lang="en-US" sz="2400" b="1" dirty="0" smtClean="0">
                <a:solidFill>
                  <a:schemeClr val="tx1"/>
                </a:solidFill>
              </a:rPr>
              <a:t>problem:</a:t>
            </a:r>
          </a:p>
          <a:p>
            <a:pPr marL="858838" lvl="1" indent="-401638" algn="just">
              <a:spcBef>
                <a:spcPts val="0"/>
              </a:spcBef>
            </a:pPr>
            <a:r>
              <a:rPr lang="en-US" sz="2000" dirty="0" smtClean="0">
                <a:solidFill>
                  <a:schemeClr val="tx1"/>
                </a:solidFill>
              </a:rPr>
              <a:t>Seaward problem</a:t>
            </a:r>
          </a:p>
          <a:p>
            <a:pPr marL="1258888" lvl="2" indent="-401638" algn="just">
              <a:spcBef>
                <a:spcPts val="0"/>
              </a:spcBef>
            </a:pPr>
            <a:r>
              <a:rPr lang="en-US" sz="1800" dirty="0" smtClean="0"/>
              <a:t>Rising seawater level</a:t>
            </a:r>
          </a:p>
          <a:p>
            <a:pPr marL="1258888" lvl="2" indent="-401638" algn="just">
              <a:spcBef>
                <a:spcPts val="0"/>
              </a:spcBef>
            </a:pPr>
            <a:r>
              <a:rPr lang="en-US" sz="1800" dirty="0" smtClean="0">
                <a:solidFill>
                  <a:schemeClr val="tx1"/>
                </a:solidFill>
              </a:rPr>
              <a:t>Weak link in the costal </a:t>
            </a:r>
            <a:r>
              <a:rPr lang="en-US" sz="1800" dirty="0" err="1" smtClean="0">
                <a:solidFill>
                  <a:schemeClr val="tx1"/>
                </a:solidFill>
              </a:rPr>
              <a:t>defence</a:t>
            </a:r>
            <a:r>
              <a:rPr lang="en-US" sz="1800" dirty="0" smtClean="0">
                <a:solidFill>
                  <a:schemeClr val="tx1"/>
                </a:solidFill>
              </a:rPr>
              <a:t> system</a:t>
            </a:r>
          </a:p>
          <a:p>
            <a:pPr marL="858838" lvl="1" indent="-401638" algn="just">
              <a:spcBef>
                <a:spcPts val="0"/>
              </a:spcBef>
            </a:pPr>
            <a:r>
              <a:rPr lang="en-US" sz="2000" dirty="0" smtClean="0"/>
              <a:t>Landward problem</a:t>
            </a:r>
          </a:p>
          <a:p>
            <a:pPr marL="1258888" lvl="2" indent="-401638" algn="just">
              <a:spcBef>
                <a:spcPts val="0"/>
              </a:spcBef>
            </a:pPr>
            <a:r>
              <a:rPr lang="en-US" sz="1800" dirty="0" smtClean="0"/>
              <a:t>Weak development of employment in agricultural and tourism sectors</a:t>
            </a:r>
          </a:p>
          <a:p>
            <a:pPr marL="1258888" lvl="2" indent="-401638" algn="just">
              <a:spcBef>
                <a:spcPts val="0"/>
              </a:spcBef>
            </a:pPr>
            <a:endParaRPr lang="en-US" sz="1800" b="1" dirty="0" smtClean="0">
              <a:latin typeface="+mj-lt"/>
            </a:endParaRPr>
          </a:p>
          <a:p>
            <a:pPr marL="457200" indent="-401638" algn="just">
              <a:spcBef>
                <a:spcPts val="0"/>
              </a:spcBef>
            </a:pPr>
            <a:r>
              <a:rPr lang="en-US" sz="2400" b="1" dirty="0" smtClean="0">
                <a:latin typeface="+mj-lt"/>
              </a:rPr>
              <a:t>Aim of Project:</a:t>
            </a:r>
          </a:p>
          <a:p>
            <a:pPr marL="857250" lvl="1" indent="-401638" algn="just">
              <a:spcBef>
                <a:spcPts val="0"/>
              </a:spcBef>
            </a:pPr>
            <a:r>
              <a:rPr lang="en-US" sz="2000" dirty="0" smtClean="0"/>
              <a:t>To develop and enlarge of the Western </a:t>
            </a:r>
            <a:r>
              <a:rPr lang="en-US" sz="2000" dirty="0" err="1" smtClean="0"/>
              <a:t>Zeelandic</a:t>
            </a:r>
            <a:r>
              <a:rPr lang="en-US" sz="2000" dirty="0" smtClean="0"/>
              <a:t>-Flanders’ natural capital to release an impulse for the tourist-economic sector</a:t>
            </a:r>
          </a:p>
          <a:p>
            <a:pPr marL="457200" indent="-401638" algn="just">
              <a:spcBef>
                <a:spcPts val="0"/>
              </a:spcBef>
              <a:buNone/>
            </a:pPr>
            <a:r>
              <a:rPr lang="en-US" sz="1800" dirty="0" smtClean="0"/>
              <a:t>	This process should be coupled to a safe coastal protection integrating the most important economic and social concerns</a:t>
            </a:r>
            <a:r>
              <a:rPr lang="en-US" sz="2200" dirty="0" smtClean="0"/>
              <a:t>.</a:t>
            </a:r>
            <a:endParaRPr lang="en-US" sz="22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b="1" dirty="0" smtClean="0"/>
              <a:t>Project Performance</a:t>
            </a:r>
            <a:endParaRPr lang="en-US" dirty="0"/>
          </a:p>
        </p:txBody>
      </p:sp>
      <p:sp>
        <p:nvSpPr>
          <p:cNvPr id="3" name="Content Placeholder 2"/>
          <p:cNvSpPr>
            <a:spLocks noGrp="1"/>
          </p:cNvSpPr>
          <p:nvPr>
            <p:ph idx="1"/>
          </p:nvPr>
        </p:nvSpPr>
        <p:spPr>
          <a:xfrm>
            <a:off x="0" y="762000"/>
            <a:ext cx="9144000" cy="4429151"/>
          </a:xfrm>
        </p:spPr>
        <p:txBody>
          <a:bodyPr>
            <a:noAutofit/>
          </a:bodyPr>
          <a:lstStyle/>
          <a:p>
            <a:r>
              <a:rPr lang="en-US" sz="1800" dirty="0" smtClean="0">
                <a:solidFill>
                  <a:srgbClr val="000000"/>
                </a:solidFill>
              </a:rPr>
              <a:t>The ICZM process may be divided into 3 phases:</a:t>
            </a:r>
          </a:p>
          <a:p>
            <a:pPr marL="860425" lvl="1" indent="-396875">
              <a:buFont typeface="+mj-lt"/>
              <a:buAutoNum type="romanLcPeriod"/>
            </a:pPr>
            <a:r>
              <a:rPr lang="en-US" sz="1800" dirty="0" smtClean="0">
                <a:solidFill>
                  <a:srgbClr val="000000"/>
                </a:solidFill>
              </a:rPr>
              <a:t>development of an ICZM vision</a:t>
            </a:r>
          </a:p>
          <a:p>
            <a:pPr marL="860425" lvl="1" indent="-396875">
              <a:buFont typeface="+mj-lt"/>
              <a:buAutoNum type="romanLcPeriod"/>
            </a:pPr>
            <a:r>
              <a:rPr lang="en-US" sz="1800" dirty="0" smtClean="0">
                <a:solidFill>
                  <a:srgbClr val="000000"/>
                </a:solidFill>
              </a:rPr>
              <a:t>development of sub-projects and</a:t>
            </a:r>
          </a:p>
          <a:p>
            <a:pPr marL="860425" lvl="1" indent="-396875">
              <a:buFont typeface="+mj-lt"/>
              <a:buAutoNum type="romanLcPeriod"/>
            </a:pPr>
            <a:r>
              <a:rPr lang="en-US" sz="1800" dirty="0" smtClean="0">
                <a:solidFill>
                  <a:srgbClr val="000000"/>
                </a:solidFill>
              </a:rPr>
              <a:t>execution of coastal projects</a:t>
            </a:r>
          </a:p>
          <a:p>
            <a:pPr marL="914400" lvl="1" indent="-457200">
              <a:buFont typeface="+mj-lt"/>
              <a:buAutoNum type="romanLcPeriod"/>
            </a:pPr>
            <a:endParaRPr lang="en-US" sz="1800" dirty="0" smtClean="0">
              <a:solidFill>
                <a:srgbClr val="000000"/>
              </a:solidFill>
            </a:endParaRPr>
          </a:p>
          <a:p>
            <a:pPr marL="514350" indent="-457200"/>
            <a:r>
              <a:rPr lang="en-US" sz="1800" dirty="0" smtClean="0">
                <a:solidFill>
                  <a:srgbClr val="000000"/>
                </a:solidFill>
              </a:rPr>
              <a:t>the </a:t>
            </a:r>
            <a:r>
              <a:rPr lang="en-US" sz="1800" b="1" dirty="0" smtClean="0">
                <a:solidFill>
                  <a:srgbClr val="000000"/>
                </a:solidFill>
              </a:rPr>
              <a:t>1</a:t>
            </a:r>
            <a:r>
              <a:rPr lang="en-US" sz="1800" b="1" baseline="30000" dirty="0" smtClean="0">
                <a:solidFill>
                  <a:srgbClr val="000000"/>
                </a:solidFill>
              </a:rPr>
              <a:t>st</a:t>
            </a:r>
            <a:r>
              <a:rPr lang="en-US" sz="1800" b="1" dirty="0" smtClean="0">
                <a:solidFill>
                  <a:srgbClr val="000000"/>
                </a:solidFill>
              </a:rPr>
              <a:t> phase </a:t>
            </a:r>
            <a:r>
              <a:rPr lang="en-US" sz="1800" dirty="0" smtClean="0">
                <a:solidFill>
                  <a:srgbClr val="000000"/>
                </a:solidFill>
              </a:rPr>
              <a:t>started in 2000</a:t>
            </a:r>
          </a:p>
          <a:p>
            <a:pPr marL="514350" indent="-457200"/>
            <a:endParaRPr lang="en-US" sz="1800" dirty="0" smtClean="0">
              <a:solidFill>
                <a:srgbClr val="000000"/>
              </a:solidFill>
            </a:endParaRPr>
          </a:p>
          <a:p>
            <a:pPr marL="514350" indent="-457200"/>
            <a:r>
              <a:rPr lang="en-US" sz="1800" dirty="0" smtClean="0">
                <a:solidFill>
                  <a:srgbClr val="000000"/>
                </a:solidFill>
              </a:rPr>
              <a:t>A project team leaded by the municipalities of Oostburg and </a:t>
            </a:r>
            <a:r>
              <a:rPr lang="en-US" sz="1800" dirty="0" err="1" smtClean="0">
                <a:solidFill>
                  <a:srgbClr val="000000"/>
                </a:solidFill>
              </a:rPr>
              <a:t>Sluis</a:t>
            </a:r>
            <a:r>
              <a:rPr lang="en-US" sz="1800" dirty="0" smtClean="0">
                <a:solidFill>
                  <a:srgbClr val="000000"/>
                </a:solidFill>
              </a:rPr>
              <a:t> together with a sounding board of around 40 persons articulated a vision for the coast</a:t>
            </a:r>
          </a:p>
          <a:p>
            <a:pPr marL="514350" indent="-457200"/>
            <a:endParaRPr lang="en-US" sz="1800" dirty="0" smtClean="0">
              <a:solidFill>
                <a:srgbClr val="000000"/>
              </a:solidFill>
            </a:endParaRPr>
          </a:p>
          <a:p>
            <a:pPr marL="514350" indent="-457200"/>
            <a:r>
              <a:rPr lang="en-US" sz="1800" dirty="0" smtClean="0">
                <a:solidFill>
                  <a:srgbClr val="000000"/>
                </a:solidFill>
              </a:rPr>
              <a:t>Result: an ICZM plan for the coast, namely ‘Integrated Coastal Zone Management Western </a:t>
            </a:r>
            <a:r>
              <a:rPr lang="en-US" sz="1800" dirty="0" err="1" smtClean="0">
                <a:solidFill>
                  <a:srgbClr val="000000"/>
                </a:solidFill>
              </a:rPr>
              <a:t>Zeelandic</a:t>
            </a:r>
            <a:r>
              <a:rPr lang="en-US" sz="1800" dirty="0" smtClean="0">
                <a:solidFill>
                  <a:srgbClr val="000000"/>
                </a:solidFill>
              </a:rPr>
              <a:t>-Flanders’ </a:t>
            </a:r>
          </a:p>
          <a:p>
            <a:pPr marL="514350" indent="-457200"/>
            <a:endParaRPr lang="en-US" sz="1800" dirty="0" smtClean="0">
              <a:solidFill>
                <a:srgbClr val="000000"/>
              </a:solidFill>
            </a:endParaRPr>
          </a:p>
          <a:p>
            <a:pPr marL="514350" indent="-457200"/>
            <a:r>
              <a:rPr lang="en-US" sz="1800" dirty="0" smtClean="0">
                <a:solidFill>
                  <a:srgbClr val="000000"/>
                </a:solidFill>
              </a:rPr>
              <a:t>The document constitutes a legal municipal framework for future coastal development in which coastal protection, environmental and economic enhancements are priority goals. </a:t>
            </a:r>
          </a:p>
          <a:p>
            <a:pPr marL="514350" indent="-457200"/>
            <a:endParaRPr lang="en-US" sz="1800" dirty="0" smtClean="0">
              <a:solidFill>
                <a:srgbClr val="000000"/>
              </a:solidFill>
            </a:endParaRPr>
          </a:p>
          <a:p>
            <a:pPr marL="514350" indent="-457200"/>
            <a:r>
              <a:rPr lang="en-US" sz="1800" dirty="0" smtClean="0">
                <a:solidFill>
                  <a:srgbClr val="000000"/>
                </a:solidFill>
              </a:rPr>
              <a:t>Goals  should be achieved by taking action primarily in the field of coastal safety in combination with recreation and tourism.</a:t>
            </a:r>
            <a:endParaRPr lang="en-US" sz="1800" dirty="0">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4429151"/>
          </a:xfrm>
        </p:spPr>
        <p:txBody>
          <a:bodyPr>
            <a:noAutofit/>
          </a:bodyPr>
          <a:lstStyle/>
          <a:p>
            <a:pPr marL="514350" indent="-457200"/>
            <a:r>
              <a:rPr lang="en-US" sz="1800" dirty="0" smtClean="0">
                <a:solidFill>
                  <a:srgbClr val="000000"/>
                </a:solidFill>
              </a:rPr>
              <a:t>The ICZM plan sets out 2 main principles:</a:t>
            </a:r>
          </a:p>
          <a:p>
            <a:pPr marL="860425" lvl="1" indent="-396875">
              <a:buFont typeface="+mj-lt"/>
              <a:buAutoNum type="romanLcPeriod"/>
            </a:pPr>
            <a:r>
              <a:rPr lang="en-US" sz="1800" dirty="0" smtClean="0">
                <a:solidFill>
                  <a:srgbClr val="000000"/>
                </a:solidFill>
              </a:rPr>
              <a:t>a broadening of the coastal zone to provide space for coastal </a:t>
            </a:r>
            <a:r>
              <a:rPr lang="en-US" sz="1800" dirty="0" err="1" smtClean="0">
                <a:solidFill>
                  <a:srgbClr val="000000"/>
                </a:solidFill>
              </a:rPr>
              <a:t>defence</a:t>
            </a:r>
            <a:r>
              <a:rPr lang="en-US" sz="1800" dirty="0" smtClean="0">
                <a:solidFill>
                  <a:srgbClr val="000000"/>
                </a:solidFill>
              </a:rPr>
              <a:t> and recreation, and </a:t>
            </a:r>
          </a:p>
          <a:p>
            <a:pPr marL="860425" lvl="1" indent="-396875">
              <a:buFont typeface="+mj-lt"/>
              <a:buAutoNum type="romanLcPeriod"/>
            </a:pPr>
            <a:r>
              <a:rPr lang="en-US" sz="1800" dirty="0" smtClean="0">
                <a:solidFill>
                  <a:srgbClr val="000000"/>
                </a:solidFill>
              </a:rPr>
              <a:t>a zoning of the coast in calm or busy segments in order to support the development of touristic or nature conservation areas</a:t>
            </a:r>
          </a:p>
          <a:p>
            <a:pPr marL="860425" lvl="1" indent="-396875">
              <a:buFont typeface="+mj-lt"/>
              <a:buAutoNum type="romanLcPeriod"/>
            </a:pPr>
            <a:endParaRPr lang="en-US" sz="1800" dirty="0" smtClean="0">
              <a:solidFill>
                <a:srgbClr val="000000"/>
              </a:solidFill>
            </a:endParaRPr>
          </a:p>
          <a:p>
            <a:r>
              <a:rPr lang="en-US" sz="1800" dirty="0" smtClean="0">
                <a:solidFill>
                  <a:srgbClr val="000000"/>
                </a:solidFill>
              </a:rPr>
              <a:t>Based on this initial ICZM plan, 5 coastal sub-plans were developed which constitute the </a:t>
            </a:r>
            <a:r>
              <a:rPr lang="en-US" sz="1800" b="1" dirty="0" smtClean="0">
                <a:solidFill>
                  <a:srgbClr val="000000"/>
                </a:solidFill>
              </a:rPr>
              <a:t>2</a:t>
            </a:r>
            <a:r>
              <a:rPr lang="en-US" sz="1800" b="1" baseline="30000" dirty="0" smtClean="0">
                <a:solidFill>
                  <a:srgbClr val="000000"/>
                </a:solidFill>
              </a:rPr>
              <a:t>nd</a:t>
            </a:r>
            <a:r>
              <a:rPr lang="en-US" sz="1800" b="1" dirty="0" smtClean="0">
                <a:solidFill>
                  <a:srgbClr val="000000"/>
                </a:solidFill>
              </a:rPr>
              <a:t> phase </a:t>
            </a:r>
            <a:r>
              <a:rPr lang="en-US" sz="1800" dirty="0" smtClean="0">
                <a:solidFill>
                  <a:srgbClr val="000000"/>
                </a:solidFill>
              </a:rPr>
              <a:t>of ICZM in Western </a:t>
            </a:r>
            <a:r>
              <a:rPr lang="en-US" sz="1800" dirty="0" err="1" smtClean="0">
                <a:solidFill>
                  <a:srgbClr val="000000"/>
                </a:solidFill>
              </a:rPr>
              <a:t>Zeelandic</a:t>
            </a:r>
            <a:r>
              <a:rPr lang="en-US" sz="1800" dirty="0" smtClean="0">
                <a:solidFill>
                  <a:srgbClr val="000000"/>
                </a:solidFill>
              </a:rPr>
              <a:t>-Flanders. </a:t>
            </a:r>
          </a:p>
          <a:p>
            <a:pPr marL="804863" lvl="1" indent="-347663">
              <a:buFont typeface="+mj-lt"/>
              <a:buAutoNum type="romanLcPeriod"/>
            </a:pPr>
            <a:r>
              <a:rPr lang="en-US" sz="1800" dirty="0" smtClean="0">
                <a:solidFill>
                  <a:srgbClr val="000000"/>
                </a:solidFill>
              </a:rPr>
              <a:t>‘</a:t>
            </a:r>
            <a:r>
              <a:rPr lang="en-US" sz="1800" u="sng" dirty="0" smtClean="0">
                <a:solidFill>
                  <a:srgbClr val="000000"/>
                </a:solidFill>
              </a:rPr>
              <a:t>Sustainable Coast Opening</a:t>
            </a:r>
            <a:r>
              <a:rPr lang="en-US" sz="1800" dirty="0" smtClean="0">
                <a:solidFill>
                  <a:srgbClr val="000000"/>
                </a:solidFill>
              </a:rPr>
              <a:t>’: a further development of the main principles of the ICZM vision which provides 4 priority areas of the region where several actions such as parking places, dune passages and beach accesses.</a:t>
            </a:r>
          </a:p>
          <a:p>
            <a:pPr marL="804863" lvl="1" indent="-347663">
              <a:buFont typeface="+mj-lt"/>
              <a:buAutoNum type="romanLcPeriod"/>
            </a:pPr>
            <a:endParaRPr lang="en-US" sz="1800" dirty="0" smtClean="0">
              <a:solidFill>
                <a:srgbClr val="000000"/>
              </a:solidFill>
            </a:endParaRPr>
          </a:p>
          <a:p>
            <a:pPr marL="804863" lvl="1" indent="-347663">
              <a:buFont typeface="+mj-lt"/>
              <a:buAutoNum type="romanLcPeriod"/>
            </a:pPr>
            <a:r>
              <a:rPr lang="en-US" sz="1800" dirty="0" smtClean="0">
                <a:solidFill>
                  <a:srgbClr val="000000"/>
                </a:solidFill>
              </a:rPr>
              <a:t>‘</a:t>
            </a:r>
            <a:r>
              <a:rPr lang="en-US" sz="1800" u="sng" dirty="0" smtClean="0">
                <a:solidFill>
                  <a:srgbClr val="000000"/>
                </a:solidFill>
              </a:rPr>
              <a:t>Naturally Vital</a:t>
            </a:r>
            <a:r>
              <a:rPr lang="en-US" sz="1800" dirty="0" smtClean="0">
                <a:solidFill>
                  <a:srgbClr val="000000"/>
                </a:solidFill>
              </a:rPr>
              <a:t>’: an extensive development plan for executing coastal measures aiming at giving an impulse for the economic sector and enhancing spatial quality such as nature and landscape. It builds the basis for collaboration of administrations and private enterprises.</a:t>
            </a:r>
          </a:p>
          <a:p>
            <a:pPr marL="804863" lvl="1" indent="-347663">
              <a:buFont typeface="+mj-lt"/>
              <a:buAutoNum type="romanLcPeriod"/>
            </a:pPr>
            <a:endParaRPr lang="en-US" sz="1800" u="sng" dirty="0" smtClean="0">
              <a:solidFill>
                <a:srgbClr val="000000"/>
              </a:solidFill>
            </a:endParaRPr>
          </a:p>
          <a:p>
            <a:pPr marL="804863" lvl="1" indent="-347663">
              <a:buFont typeface="+mj-lt"/>
              <a:buAutoNum type="romanLcPeriod"/>
            </a:pPr>
            <a:r>
              <a:rPr lang="en-US" sz="1800" u="sng" dirty="0" smtClean="0">
                <a:solidFill>
                  <a:srgbClr val="000000"/>
                </a:solidFill>
              </a:rPr>
              <a:t>SAIL, ‘</a:t>
            </a:r>
            <a:r>
              <a:rPr lang="en-US" sz="1800" u="sng" dirty="0" err="1" smtClean="0">
                <a:solidFill>
                  <a:srgbClr val="000000"/>
                </a:solidFill>
              </a:rPr>
              <a:t>Schéma</a:t>
            </a:r>
            <a:r>
              <a:rPr lang="en-US" sz="1800" u="sng" dirty="0" smtClean="0">
                <a:solidFill>
                  <a:srgbClr val="000000"/>
                </a:solidFill>
              </a:rPr>
              <a:t> </a:t>
            </a:r>
            <a:r>
              <a:rPr lang="en-US" sz="1800" u="sng" dirty="0" err="1" smtClean="0">
                <a:solidFill>
                  <a:srgbClr val="000000"/>
                </a:solidFill>
              </a:rPr>
              <a:t>d’Aménagement</a:t>
            </a:r>
            <a:r>
              <a:rPr lang="en-US" sz="1800" u="sng" dirty="0" smtClean="0">
                <a:solidFill>
                  <a:srgbClr val="000000"/>
                </a:solidFill>
              </a:rPr>
              <a:t> </a:t>
            </a:r>
            <a:r>
              <a:rPr lang="en-US" sz="1800" u="sng" dirty="0" err="1" smtClean="0">
                <a:solidFill>
                  <a:srgbClr val="000000"/>
                </a:solidFill>
              </a:rPr>
              <a:t>Intégré</a:t>
            </a:r>
            <a:r>
              <a:rPr lang="en-US" sz="1800" u="sng" dirty="0" smtClean="0">
                <a:solidFill>
                  <a:srgbClr val="000000"/>
                </a:solidFill>
              </a:rPr>
              <a:t> du </a:t>
            </a:r>
            <a:r>
              <a:rPr lang="en-US" sz="1800" u="sng" dirty="0" err="1" smtClean="0">
                <a:solidFill>
                  <a:srgbClr val="000000"/>
                </a:solidFill>
              </a:rPr>
              <a:t>Litoral</a:t>
            </a:r>
            <a:r>
              <a:rPr lang="en-US" sz="1800" dirty="0" smtClean="0">
                <a:solidFill>
                  <a:srgbClr val="000000"/>
                </a:solidFill>
              </a:rPr>
              <a:t>’: help managing issues affecting the coastlines and communities bordering the Southern North Sea area. It includes the opening up of the coast to visitors on foot or bike, extended parking facilities, improved accessibility, tourist development of the beachfront, and the broadening of the coastal zone via coast corridors.</a:t>
            </a:r>
          </a:p>
          <a:p>
            <a:pPr marL="460375" indent="-396875">
              <a:buNone/>
            </a:pPr>
            <a:endParaRPr lang="en-US" sz="1800" dirty="0" smtClean="0">
              <a:solidFill>
                <a:srgbClr val="000000"/>
              </a:solidFill>
            </a:endParaRPr>
          </a:p>
          <a:p>
            <a:pPr marL="460375" indent="-396875">
              <a:buNone/>
            </a:pPr>
            <a:endParaRPr lang="en-US" sz="1800" dirty="0" smtClean="0">
              <a:solidFill>
                <a:srgbClr val="000000"/>
              </a:solidFill>
            </a:endParaRPr>
          </a:p>
          <a:p>
            <a:pPr marL="460375" indent="-396875">
              <a:buNone/>
            </a:pPr>
            <a:endParaRPr lang="en-US" sz="1800" dirty="0" smtClean="0">
              <a:solidFill>
                <a:srgbClr val="000000"/>
              </a:solidFill>
            </a:endParaRPr>
          </a:p>
          <a:p>
            <a:endParaRPr lang="en-US" sz="1800" dirty="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4429151"/>
          </a:xfrm>
        </p:spPr>
        <p:txBody>
          <a:bodyPr>
            <a:noAutofit/>
          </a:bodyPr>
          <a:lstStyle/>
          <a:p>
            <a:pPr marL="857250" lvl="1" indent="-400050">
              <a:buFont typeface="+mj-lt"/>
              <a:buAutoNum type="romanLcPeriod" startAt="4"/>
            </a:pPr>
            <a:r>
              <a:rPr lang="en-US" sz="2000" u="sng" dirty="0" smtClean="0">
                <a:solidFill>
                  <a:srgbClr val="000000"/>
                </a:solidFill>
              </a:rPr>
              <a:t>Maya</a:t>
            </a:r>
            <a:r>
              <a:rPr lang="en-US" sz="2000" dirty="0" smtClean="0">
                <a:solidFill>
                  <a:srgbClr val="000000"/>
                </a:solidFill>
              </a:rPr>
              <a:t>, ‘</a:t>
            </a:r>
            <a:r>
              <a:rPr lang="en-US" sz="2000" u="sng" dirty="0" smtClean="0">
                <a:solidFill>
                  <a:srgbClr val="000000"/>
                </a:solidFill>
              </a:rPr>
              <a:t>Marina and Yachting in the Lower North Sea, the Channel Area and the Irish Sea</a:t>
            </a:r>
            <a:r>
              <a:rPr lang="en-US" sz="2000" dirty="0" smtClean="0">
                <a:solidFill>
                  <a:srgbClr val="000000"/>
                </a:solidFill>
              </a:rPr>
              <a:t>’: aims at the construction of a marina at </a:t>
            </a:r>
            <a:r>
              <a:rPr lang="en-US" sz="2000" dirty="0" err="1" smtClean="0">
                <a:solidFill>
                  <a:srgbClr val="000000"/>
                </a:solidFill>
              </a:rPr>
              <a:t>Sluis</a:t>
            </a:r>
            <a:r>
              <a:rPr lang="en-US" sz="2000" dirty="0" smtClean="0">
                <a:solidFill>
                  <a:srgbClr val="000000"/>
                </a:solidFill>
              </a:rPr>
              <a:t> on the historic location, a lock, and a port of transit at </a:t>
            </a:r>
            <a:r>
              <a:rPr lang="en-US" sz="2000" dirty="0" err="1" smtClean="0">
                <a:solidFill>
                  <a:srgbClr val="000000"/>
                </a:solidFill>
              </a:rPr>
              <a:t>Cadzand</a:t>
            </a:r>
            <a:r>
              <a:rPr lang="en-US" sz="2000" dirty="0" smtClean="0">
                <a:solidFill>
                  <a:srgbClr val="000000"/>
                </a:solidFill>
              </a:rPr>
              <a:t> and the </a:t>
            </a:r>
            <a:r>
              <a:rPr lang="en-US" sz="2000" dirty="0" err="1" smtClean="0">
                <a:solidFill>
                  <a:srgbClr val="000000"/>
                </a:solidFill>
              </a:rPr>
              <a:t>realisation</a:t>
            </a:r>
            <a:r>
              <a:rPr lang="en-US" sz="2000" dirty="0" smtClean="0">
                <a:solidFill>
                  <a:srgbClr val="000000"/>
                </a:solidFill>
              </a:rPr>
              <a:t> of a waterway connection between this lock and the marina. The plan provides leads for urban renewal, accentuation of cultural-historical elements, nature development, recreation and tourism, as well as integral water management.</a:t>
            </a:r>
          </a:p>
          <a:p>
            <a:pPr marL="857250" lvl="1" indent="-400050">
              <a:buFont typeface="+mj-lt"/>
              <a:buAutoNum type="romanLcPeriod" startAt="4"/>
            </a:pPr>
            <a:endParaRPr lang="en-US" sz="2000" dirty="0" smtClean="0">
              <a:solidFill>
                <a:srgbClr val="000000"/>
              </a:solidFill>
            </a:endParaRPr>
          </a:p>
          <a:p>
            <a:pPr marL="857250" lvl="1" indent="-400050">
              <a:buFont typeface="+mj-lt"/>
              <a:buAutoNum type="romanLcPeriod" startAt="4"/>
            </a:pPr>
            <a:r>
              <a:rPr lang="en-US" sz="2000" u="sng" dirty="0" err="1" smtClean="0">
                <a:solidFill>
                  <a:srgbClr val="000000"/>
                </a:solidFill>
              </a:rPr>
              <a:t>SustAccess</a:t>
            </a:r>
            <a:r>
              <a:rPr lang="en-US" sz="2000" dirty="0" smtClean="0">
                <a:solidFill>
                  <a:srgbClr val="000000"/>
                </a:solidFill>
              </a:rPr>
              <a:t>, ‘</a:t>
            </a:r>
            <a:r>
              <a:rPr lang="en-US" sz="2000" u="sng" dirty="0" smtClean="0">
                <a:solidFill>
                  <a:srgbClr val="000000"/>
                </a:solidFill>
              </a:rPr>
              <a:t>Sustainable Accessibility between Hinterlands and Gateways around the North Sea</a:t>
            </a:r>
            <a:r>
              <a:rPr lang="en-US" sz="2000" dirty="0" smtClean="0">
                <a:solidFill>
                  <a:srgbClr val="000000"/>
                </a:solidFill>
              </a:rPr>
              <a:t>’: decrease the use of cars in the coastal area of the North Sea. Therein new road infrastructure should be developed to separate cars from bicycles.</a:t>
            </a:r>
          </a:p>
          <a:p>
            <a:pPr marL="857250" lvl="1" indent="-400050">
              <a:buFont typeface="+mj-lt"/>
              <a:buAutoNum type="romanLcPeriod" startAt="4"/>
            </a:pPr>
            <a:endParaRPr lang="en-US" sz="2000" dirty="0" smtClean="0">
              <a:solidFill>
                <a:srgbClr val="000000"/>
              </a:solidFill>
            </a:endParaRPr>
          </a:p>
          <a:p>
            <a:pPr marL="457200" indent="-400050"/>
            <a:r>
              <a:rPr lang="en-US" sz="2800" dirty="0" smtClean="0">
                <a:solidFill>
                  <a:srgbClr val="000000"/>
                </a:solidFill>
              </a:rPr>
              <a:t>In the frame of these five sub-plans a multiplicity of projects were executed in the region, </a:t>
            </a:r>
            <a:r>
              <a:rPr lang="en-US" sz="2800" b="1" dirty="0" smtClean="0">
                <a:solidFill>
                  <a:srgbClr val="000000"/>
                </a:solidFill>
              </a:rPr>
              <a:t>3</a:t>
            </a:r>
            <a:r>
              <a:rPr lang="en-US" sz="2800" b="1" baseline="30000" dirty="0" smtClean="0">
                <a:solidFill>
                  <a:srgbClr val="000000"/>
                </a:solidFill>
              </a:rPr>
              <a:t>rd</a:t>
            </a:r>
            <a:r>
              <a:rPr lang="en-US" sz="2800" b="1" dirty="0" smtClean="0">
                <a:solidFill>
                  <a:srgbClr val="000000"/>
                </a:solidFill>
              </a:rPr>
              <a:t> phase </a:t>
            </a:r>
            <a:r>
              <a:rPr lang="en-US" sz="2800" dirty="0" smtClean="0">
                <a:solidFill>
                  <a:srgbClr val="000000"/>
                </a:solidFill>
              </a:rPr>
              <a:t>such as parking places, dune passages, beach accesses, lookout points, information </a:t>
            </a:r>
            <a:r>
              <a:rPr lang="en-US" sz="2800" dirty="0" err="1" smtClean="0">
                <a:solidFill>
                  <a:srgbClr val="000000"/>
                </a:solidFill>
              </a:rPr>
              <a:t>centres</a:t>
            </a:r>
            <a:r>
              <a:rPr lang="en-US" sz="2800" dirty="0" smtClean="0">
                <a:solidFill>
                  <a:srgbClr val="000000"/>
                </a:solidFill>
              </a:rPr>
              <a:t> or information panels</a:t>
            </a:r>
            <a:endParaRPr lang="en-US" sz="2400" dirty="0" smtClean="0">
              <a:solidFill>
                <a:srgbClr val="000000"/>
              </a:solidFill>
            </a:endParaRPr>
          </a:p>
          <a:p>
            <a:pPr marL="857250" lvl="1" indent="-400050">
              <a:buFont typeface="+mj-lt"/>
              <a:buAutoNum type="romanLcPeriod" startAt="4"/>
            </a:pPr>
            <a:endParaRPr lang="en-US" sz="2000" dirty="0" smtClean="0">
              <a:solidFill>
                <a:srgbClr val="000000"/>
              </a:solidFill>
            </a:endParaRPr>
          </a:p>
          <a:p>
            <a:pPr marL="460375" indent="-396875">
              <a:buNone/>
            </a:pPr>
            <a:endParaRPr lang="en-US" sz="2000" dirty="0" smtClean="0">
              <a:solidFill>
                <a:srgbClr val="000000"/>
              </a:solidFill>
            </a:endParaRPr>
          </a:p>
          <a:p>
            <a:pPr marL="460375" indent="-396875">
              <a:buNone/>
            </a:pPr>
            <a:endParaRPr lang="en-US" sz="2000" dirty="0" smtClean="0">
              <a:solidFill>
                <a:srgbClr val="000000"/>
              </a:solidFill>
            </a:endParaRPr>
          </a:p>
          <a:p>
            <a:pPr marL="460375" indent="-396875">
              <a:buNone/>
            </a:pPr>
            <a:endParaRPr lang="en-US" sz="2000" dirty="0" smtClean="0">
              <a:solidFill>
                <a:srgbClr val="000000"/>
              </a:solidFill>
            </a:endParaRPr>
          </a:p>
          <a:p>
            <a:endParaRPr lang="en-US" sz="2000" dirty="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1143000"/>
          </a:xfrm>
        </p:spPr>
        <p:txBody>
          <a:bodyPr>
            <a:normAutofit/>
          </a:bodyPr>
          <a:lstStyle/>
          <a:p>
            <a:r>
              <a:rPr lang="en-US" b="1" dirty="0" smtClean="0"/>
              <a:t>Project Evaluation</a:t>
            </a:r>
            <a:endParaRPr lang="en-US" b="1" dirty="0"/>
          </a:p>
        </p:txBody>
      </p:sp>
      <p:sp>
        <p:nvSpPr>
          <p:cNvPr id="7" name="Content Placeholder 6"/>
          <p:cNvSpPr>
            <a:spLocks noGrp="1"/>
          </p:cNvSpPr>
          <p:nvPr>
            <p:ph idx="1"/>
          </p:nvPr>
        </p:nvSpPr>
        <p:spPr>
          <a:xfrm>
            <a:off x="0" y="600049"/>
            <a:ext cx="9144000" cy="4429151"/>
          </a:xfrm>
        </p:spPr>
        <p:txBody>
          <a:bodyPr>
            <a:noAutofit/>
          </a:bodyPr>
          <a:lstStyle/>
          <a:p>
            <a:pPr marL="463550" indent="-463550"/>
            <a:r>
              <a:rPr lang="en-US" sz="2400" b="1" u="sng" dirty="0" smtClean="0"/>
              <a:t>STRENGTH</a:t>
            </a:r>
          </a:p>
          <a:p>
            <a:pPr marL="463550" indent="-463550"/>
            <a:endParaRPr lang="en-US" sz="2400" b="1" u="sng" dirty="0" smtClean="0"/>
          </a:p>
          <a:p>
            <a:pPr marL="463550" lvl="1" indent="-354013"/>
            <a:r>
              <a:rPr lang="en-US" sz="2000" dirty="0" smtClean="0"/>
              <a:t>Pre-determination that ICZM has to be integrated in coastal </a:t>
            </a:r>
            <a:r>
              <a:rPr lang="en-US" sz="2000" dirty="0" err="1" smtClean="0"/>
              <a:t>defence</a:t>
            </a:r>
            <a:r>
              <a:rPr lang="en-US" sz="2000" dirty="0" smtClean="0"/>
              <a:t> priorities led to precise and target-directed discussions on limited management possibilities.</a:t>
            </a:r>
          </a:p>
          <a:p>
            <a:pPr marL="463550" lvl="1" indent="-354013"/>
            <a:endParaRPr lang="en-US" sz="2000" dirty="0" smtClean="0"/>
          </a:p>
          <a:p>
            <a:pPr marL="463550" lvl="1" indent="-354013"/>
            <a:r>
              <a:rPr lang="en-US" sz="2000" dirty="0" smtClean="0"/>
              <a:t>Strong public and administrative support of ICZM since the problem definition (flooding and weak development of employment in tourism) came out of the region.</a:t>
            </a:r>
          </a:p>
          <a:p>
            <a:pPr marL="463550" lvl="1" indent="-354013"/>
            <a:endParaRPr lang="en-US" sz="2000" dirty="0" smtClean="0"/>
          </a:p>
          <a:p>
            <a:pPr marL="463550" lvl="1" indent="-354013"/>
            <a:r>
              <a:rPr lang="en-US" sz="2000" dirty="0" smtClean="0"/>
              <a:t>Project coordination group of 6 persons and sounding board of 40 persons were good working platform to carry ICZM into the region.</a:t>
            </a:r>
          </a:p>
          <a:p>
            <a:pPr marL="463550" lvl="1" indent="-354013"/>
            <a:endParaRPr lang="en-US" sz="2000" dirty="0" smtClean="0"/>
          </a:p>
          <a:p>
            <a:pPr marL="463550" lvl="1" indent="-354013"/>
            <a:r>
              <a:rPr lang="en-US" sz="2000" dirty="0" smtClean="0"/>
              <a:t>The individual engagement of several persons/administrations was fruitful referring to the forthcoming of the project.</a:t>
            </a:r>
          </a:p>
          <a:p>
            <a:pPr marL="863600" lvl="1" indent="-463550"/>
            <a:endParaRPr lang="en-US" sz="2000" dirty="0" smtClean="0"/>
          </a:p>
          <a:p>
            <a:pPr marL="863600" lvl="1" indent="-463550"/>
            <a:endParaRPr lang="en-US" sz="20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1143000"/>
          </a:xfrm>
        </p:spPr>
        <p:txBody>
          <a:bodyPr>
            <a:normAutofit/>
          </a:bodyPr>
          <a:lstStyle/>
          <a:p>
            <a:r>
              <a:rPr lang="en-US" b="1" dirty="0" smtClean="0"/>
              <a:t>Project Evaluation</a:t>
            </a:r>
            <a:endParaRPr lang="en-US" b="1" dirty="0"/>
          </a:p>
        </p:txBody>
      </p:sp>
      <p:sp>
        <p:nvSpPr>
          <p:cNvPr id="7" name="Content Placeholder 6"/>
          <p:cNvSpPr>
            <a:spLocks noGrp="1"/>
          </p:cNvSpPr>
          <p:nvPr>
            <p:ph idx="1"/>
          </p:nvPr>
        </p:nvSpPr>
        <p:spPr>
          <a:xfrm>
            <a:off x="0" y="600049"/>
            <a:ext cx="9144000" cy="4429151"/>
          </a:xfrm>
        </p:spPr>
        <p:txBody>
          <a:bodyPr>
            <a:noAutofit/>
          </a:bodyPr>
          <a:lstStyle/>
          <a:p>
            <a:pPr marL="463550" indent="-463550"/>
            <a:r>
              <a:rPr lang="en-US" sz="2400" b="1" u="sng" dirty="0" smtClean="0"/>
              <a:t>STRENGTH</a:t>
            </a:r>
          </a:p>
          <a:p>
            <a:pPr marL="463550" indent="-463550">
              <a:buNone/>
            </a:pPr>
            <a:endParaRPr lang="en-US" sz="2400" b="1" u="sng" dirty="0" smtClean="0"/>
          </a:p>
          <a:p>
            <a:pPr marL="463550" lvl="1" indent="-354013"/>
            <a:r>
              <a:rPr lang="en-US" sz="2000" dirty="0" smtClean="0"/>
              <a:t>Efficient division into 3 phases of ICZM, namely:</a:t>
            </a:r>
          </a:p>
          <a:p>
            <a:pPr marL="909637" lvl="2" indent="-400050">
              <a:buFont typeface="+mj-lt"/>
              <a:buAutoNum type="romanLcPeriod"/>
            </a:pPr>
            <a:r>
              <a:rPr lang="en-US" sz="2000" dirty="0" smtClean="0"/>
              <a:t>ICZM as a vision and umbrella for the region</a:t>
            </a:r>
          </a:p>
          <a:p>
            <a:pPr marL="909637" lvl="2" indent="-400050">
              <a:buFont typeface="+mj-lt"/>
              <a:buAutoNum type="romanLcPeriod"/>
            </a:pPr>
            <a:r>
              <a:rPr lang="en-US" sz="2000" dirty="0" smtClean="0"/>
              <a:t>Integration of this vision in sub-projects, and</a:t>
            </a:r>
          </a:p>
          <a:p>
            <a:pPr marL="909637" lvl="2" indent="-400050">
              <a:buFont typeface="+mj-lt"/>
              <a:buAutoNum type="romanLcPeriod"/>
            </a:pPr>
            <a:r>
              <a:rPr lang="en-US" sz="2000" dirty="0" smtClean="0"/>
              <a:t>Execution of measures.</a:t>
            </a:r>
          </a:p>
          <a:p>
            <a:pPr marL="909637" lvl="2" indent="-400050">
              <a:buFont typeface="+mj-lt"/>
              <a:buAutoNum type="romanLcPeriod"/>
            </a:pPr>
            <a:endParaRPr lang="en-US" sz="1600" dirty="0" smtClean="0"/>
          </a:p>
          <a:p>
            <a:pPr marL="463550" lvl="1" indent="-354013"/>
            <a:r>
              <a:rPr lang="en-US" sz="2000" dirty="0" smtClean="0"/>
              <a:t>A multitude of measures were executed at the coast and showed dwellers and visitors of the region practical benefits of ICZM. The huge </a:t>
            </a:r>
            <a:r>
              <a:rPr lang="en-US" sz="2000" dirty="0" err="1" smtClean="0"/>
              <a:t>realisation</a:t>
            </a:r>
            <a:r>
              <a:rPr lang="en-US" sz="2000" dirty="0" smtClean="0"/>
              <a:t> of ‘</a:t>
            </a:r>
            <a:r>
              <a:rPr lang="en-US" sz="2000" dirty="0" err="1" smtClean="0"/>
              <a:t>Waterdunen</a:t>
            </a:r>
            <a:r>
              <a:rPr lang="en-US" sz="2000" dirty="0" smtClean="0"/>
              <a:t>’ functions as a regional and national ICZM eye catcher and provides an impressive showcase of ICZM’s benefits.</a:t>
            </a:r>
          </a:p>
          <a:p>
            <a:pPr marL="863600" lvl="1" indent="-463550"/>
            <a:endParaRPr lang="en-US" sz="2000" dirty="0" smtClean="0"/>
          </a:p>
          <a:p>
            <a:pPr marL="863600" lvl="1" indent="-463550"/>
            <a:endParaRPr lang="en-US" sz="2000" dirty="0" smtClean="0"/>
          </a:p>
          <a:p>
            <a:pPr marL="863600" lvl="1" indent="-463550"/>
            <a:endParaRPr lang="en-US" sz="20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1143000"/>
          </a:xfrm>
        </p:spPr>
        <p:txBody>
          <a:bodyPr>
            <a:normAutofit/>
          </a:bodyPr>
          <a:lstStyle/>
          <a:p>
            <a:r>
              <a:rPr lang="en-US" b="1" dirty="0" smtClean="0"/>
              <a:t>Project Evaluation</a:t>
            </a:r>
            <a:endParaRPr lang="en-US" b="1" dirty="0"/>
          </a:p>
        </p:txBody>
      </p:sp>
      <p:sp>
        <p:nvSpPr>
          <p:cNvPr id="7" name="Content Placeholder 6"/>
          <p:cNvSpPr>
            <a:spLocks noGrp="1"/>
          </p:cNvSpPr>
          <p:nvPr>
            <p:ph idx="1"/>
          </p:nvPr>
        </p:nvSpPr>
        <p:spPr>
          <a:xfrm>
            <a:off x="0" y="600049"/>
            <a:ext cx="9144000" cy="4429151"/>
          </a:xfrm>
        </p:spPr>
        <p:txBody>
          <a:bodyPr>
            <a:noAutofit/>
          </a:bodyPr>
          <a:lstStyle/>
          <a:p>
            <a:pPr marL="463550" indent="-463550"/>
            <a:r>
              <a:rPr lang="en-US" sz="2800" b="1" u="sng" dirty="0" smtClean="0"/>
              <a:t>WEAKNESS</a:t>
            </a:r>
          </a:p>
          <a:p>
            <a:pPr marL="463550" indent="-463550"/>
            <a:endParaRPr lang="en-US" sz="2800" b="1" u="sng" dirty="0" smtClean="0"/>
          </a:p>
          <a:p>
            <a:pPr marL="463550" lvl="1" indent="-354013"/>
            <a:r>
              <a:rPr lang="en-US" sz="2000" dirty="0" smtClean="0"/>
              <a:t>‘ICZM-Western </a:t>
            </a:r>
            <a:r>
              <a:rPr lang="en-US" sz="2000" dirty="0" err="1" smtClean="0"/>
              <a:t>Zeelandic</a:t>
            </a:r>
            <a:r>
              <a:rPr lang="en-US" sz="2000" dirty="0" smtClean="0"/>
              <a:t>-Flanders’ was not purely integrative since coastal </a:t>
            </a:r>
            <a:r>
              <a:rPr lang="en-US" sz="2000" dirty="0" err="1" smtClean="0"/>
              <a:t>defence</a:t>
            </a:r>
            <a:r>
              <a:rPr lang="en-US" sz="2000" dirty="0" smtClean="0"/>
              <a:t> had priority and other sectors among the coast have to subordinate their interests.</a:t>
            </a:r>
          </a:p>
          <a:p>
            <a:pPr marL="463550" lvl="1" indent="-354013"/>
            <a:endParaRPr lang="en-US" sz="2000" dirty="0" smtClean="0"/>
          </a:p>
          <a:p>
            <a:pPr marL="463550" lvl="1" indent="-354013"/>
            <a:r>
              <a:rPr lang="en-US" sz="2000" dirty="0" smtClean="0"/>
              <a:t>New structures and capacities (plans, office, working places) were build-up which cost money.</a:t>
            </a:r>
          </a:p>
          <a:p>
            <a:pPr marL="463550" lvl="1" indent="-354013"/>
            <a:endParaRPr lang="en-US" sz="2000" dirty="0" smtClean="0"/>
          </a:p>
          <a:p>
            <a:pPr marL="463550" lvl="1" indent="-354013"/>
            <a:r>
              <a:rPr lang="en-US" sz="2000" dirty="0" smtClean="0"/>
              <a:t>Since it is concentrated on execution of ICZM measures mainly, research and assessments on ICZM were limited.</a:t>
            </a:r>
          </a:p>
          <a:p>
            <a:pPr marL="463550" lvl="1" indent="-354013"/>
            <a:endParaRPr lang="en-US" sz="2000" dirty="0" smtClean="0"/>
          </a:p>
          <a:p>
            <a:pPr marL="463550" lvl="1" indent="-354013"/>
            <a:r>
              <a:rPr lang="en-US" sz="2000" dirty="0" smtClean="0"/>
              <a:t>Marine coast is only considered by means of coastal security.</a:t>
            </a:r>
          </a:p>
          <a:p>
            <a:pPr marL="463550" lvl="1" indent="-354013"/>
            <a:endParaRPr lang="en-US" sz="2000" dirty="0" smtClean="0"/>
          </a:p>
          <a:p>
            <a:pPr marL="863600" lvl="1" indent="-463550"/>
            <a:endParaRPr lang="en-US" dirty="0" smtClean="0"/>
          </a:p>
          <a:p>
            <a:pPr marL="863600" lvl="1" indent="-463550"/>
            <a:endParaRPr lang="en-US" dirty="0" smtClean="0"/>
          </a:p>
          <a:p>
            <a:pPr marL="863600" lvl="1" indent="-463550"/>
            <a:endParaRPr lang="en-US" dirty="0" smtClean="0"/>
          </a:p>
          <a:p>
            <a:endParaRPr lang="en-US" sz="2800" dirty="0" smtClean="0"/>
          </a:p>
          <a:p>
            <a:endParaRPr lang="en-US"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let">
  <a:themeElements>
    <a:clrScheme name="Brooklet">
      <a:dk1>
        <a:sysClr val="windowText" lastClr="000000"/>
      </a:dk1>
      <a:lt1>
        <a:sysClr val="window" lastClr="FFFFFF"/>
      </a:lt1>
      <a:dk2>
        <a:srgbClr val="4062E3"/>
      </a:dk2>
      <a:lt2>
        <a:srgbClr val="C7E4F8"/>
      </a:lt2>
      <a:accent1>
        <a:srgbClr val="79498D"/>
      </a:accent1>
      <a:accent2>
        <a:srgbClr val="AE236A"/>
      </a:accent2>
      <a:accent3>
        <a:srgbClr val="F88941"/>
      </a:accent3>
      <a:accent4>
        <a:srgbClr val="DEC441"/>
      </a:accent4>
      <a:accent5>
        <a:srgbClr val="9FA500"/>
      </a:accent5>
      <a:accent6>
        <a:srgbClr val="707070"/>
      </a:accent6>
      <a:hlink>
        <a:srgbClr val="0000E1"/>
      </a:hlink>
      <a:folHlink>
        <a:srgbClr val="800080"/>
      </a:folHlink>
    </a:clrScheme>
    <a:fontScheme name="Brooklet">
      <a:majorFont>
        <a:latin typeface="Constantia"/>
        <a:ea typeface=""/>
        <a:cs typeface=""/>
        <a:font script="Jpan" typeface="HG明朝E"/>
        <a:font script="Hang" typeface="궁서"/>
        <a:font script="Hans" typeface="华文中宋"/>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明朝"/>
        <a:font script="Hang" typeface="맑은 고딕"/>
        <a:font script="Hans" typeface="华文楷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rooklet">
      <a:fillStyleLst>
        <a:solidFill>
          <a:schemeClr val="phClr">
            <a:tint val="100000"/>
          </a:scheme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6175" cap="flat" cmpd="sng" algn="ctr">
          <a:solidFill>
            <a:schemeClr val="phClr">
              <a:alpha val="100000"/>
            </a:schemeClr>
          </a:solidFill>
          <a:prstDash val="solid"/>
        </a:ln>
        <a:ln w="16350" cap="flat" cmpd="sng" algn="ctr">
          <a:solidFill>
            <a:schemeClr val="phClr">
              <a:alpha val="100000"/>
            </a:schemeClr>
          </a:solidFill>
          <a:prstDash val="solid"/>
        </a:ln>
        <a:ln w="29525" cap="flat" cmpd="sng" algn="ctr">
          <a:solidFill>
            <a:schemeClr val="phClr">
              <a:alpha val="100000"/>
            </a:schemeClr>
          </a:solidFill>
          <a:prstDash val="solid"/>
        </a:ln>
      </a:lnStyleLst>
      <a:effectStyleLst>
        <a:effectStyle>
          <a:effectLst>
            <a:outerShdw blurRad="63000" dist="25400" dir="16000000" rotWithShape="0">
              <a:srgbClr val="000000">
                <a:alpha val="10000"/>
              </a:srgbClr>
            </a:outerShdw>
          </a:effectLst>
          <a:scene3d>
            <a:camera prst="orthographicFront"/>
            <a:lightRig rig="soft" dir="t">
              <a:rot lat="0" lon="0" rev="0"/>
            </a:lightRig>
          </a:scene3d>
        </a:effectStyle>
        <a:effectStyle>
          <a:effectLst>
            <a:outerShdw blurRad="63000" dist="25400" dir="16000000" rotWithShape="0">
              <a:srgbClr val="000000">
                <a:alpha val="10000"/>
              </a:srgbClr>
            </a:outerShdw>
          </a:effectLst>
          <a:scene3d>
            <a:camera prst="perspectiveFront" fov="7200000"/>
            <a:lightRig rig="glow" dir="t">
              <a:rot lat="0" lon="0" rev="21000000"/>
            </a:lightRig>
          </a:scene3d>
          <a:sp3d>
            <a:bevelT w="304800" h="44450"/>
            <a:bevelB w="304800" h="44450"/>
            <a:contourClr>
              <a:schemeClr val="phClr">
                <a:shade val="60000"/>
                <a:satMod val="110000"/>
              </a:schemeClr>
            </a:contourClr>
          </a:sp3d>
        </a:effectStyle>
        <a:effectStyle>
          <a:effectLst>
            <a:outerShdw blurRad="63000" dist="25400" dir="16000000" rotWithShape="0">
              <a:srgbClr val="000000">
                <a:alpha val="10000"/>
              </a:srgbClr>
            </a:outerShdw>
          </a:effectLst>
          <a:scene3d>
            <a:camera prst="perspectiveFront" fov="0"/>
            <a:lightRig rig="glow" dir="t">
              <a:rot lat="0" lon="0" rev="21000000"/>
            </a:lightRig>
          </a:scene3d>
          <a:sp3d>
            <a:bevelT w="342900" h="38100" prst="softRound"/>
            <a:bevelB w="342900" h="38100" prst="softRound"/>
            <a:contourClr>
              <a:schemeClr val="phClr">
                <a:shade val="60000"/>
                <a:satMod val="110000"/>
              </a:schemeClr>
            </a:contourClr>
          </a:sp3d>
        </a:effectStyle>
      </a:effectStyleLst>
      <a:bgFillStyleLst>
        <a:solidFill>
          <a:schemeClr val="phClr"/>
        </a:solidFill>
        <a:gradFill>
          <a:gsLst>
            <a:gs pos="0">
              <a:schemeClr val="phClr">
                <a:tint val="75000"/>
              </a:schemeClr>
            </a:gs>
            <a:gs pos="65000">
              <a:schemeClr val="phClr">
                <a:shade val="75000"/>
              </a:schemeClr>
            </a:gs>
            <a:gs pos="100000">
              <a:schemeClr val="phClr">
                <a:shade val="75000"/>
              </a:schemeClr>
            </a:gs>
          </a:gsLst>
          <a:lin ang="16200000" scaled="1"/>
        </a:gradFill>
        <a:blipFill rotWithShape="0">
          <a:blip xmlns:r="http://schemas.openxmlformats.org/officeDocument/2006/relationships" r:embed="rId1">
            <a:duotone>
              <a:schemeClr val="phClr">
                <a:shade val="50000"/>
              </a:schemeClr>
              <a:schemeClr val="phClr">
                <a:tint val="75000"/>
              </a:schemeClr>
            </a:duotone>
          </a:blip>
          <a:srcRect/>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Brooklet</Template>
  <TotalTime>494</TotalTime>
  <Words>1072</Words>
  <Application>Microsoft Office PowerPoint</Application>
  <PresentationFormat>On-screen Show (4:3)</PresentationFormat>
  <Paragraphs>121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Brooklet</vt:lpstr>
      <vt:lpstr>ICZM-Best Practice Case Study in Western Zeelandic-Flanders</vt:lpstr>
      <vt:lpstr>Slide 2</vt:lpstr>
      <vt:lpstr>Slide 3</vt:lpstr>
      <vt:lpstr>Project Performance</vt:lpstr>
      <vt:lpstr>Slide 5</vt:lpstr>
      <vt:lpstr>Slide 6</vt:lpstr>
      <vt:lpstr>Project Evaluation</vt:lpstr>
      <vt:lpstr>Project Evaluation</vt:lpstr>
      <vt:lpstr>Project Evaluation</vt:lpstr>
      <vt:lpstr>Project Evaluation</vt:lpstr>
      <vt:lpstr>Project Evaluation</vt:lpstr>
      <vt:lpstr>Thank You For Your Attention!</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ICZM-Best practice case study in Western Zeelandic-Flanders</dc:title>
  <dc:creator>Yashna</dc:creator>
  <cp:lastModifiedBy>Yashna</cp:lastModifiedBy>
  <cp:revision>7</cp:revision>
  <dcterms:created xsi:type="dcterms:W3CDTF">2011-11-09T18:32:51Z</dcterms:created>
  <dcterms:modified xsi:type="dcterms:W3CDTF">2012-02-02T19:11:55Z</dcterms:modified>
</cp:coreProperties>
</file>